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60" r:id="rId3"/>
    <p:sldId id="306" r:id="rId4"/>
    <p:sldId id="316" r:id="rId5"/>
    <p:sldId id="315" r:id="rId6"/>
    <p:sldId id="301" r:id="rId7"/>
    <p:sldId id="310" r:id="rId8"/>
    <p:sldId id="307" r:id="rId9"/>
    <p:sldId id="308" r:id="rId10"/>
    <p:sldId id="309" r:id="rId11"/>
    <p:sldId id="261" r:id="rId12"/>
    <p:sldId id="298" r:id="rId13"/>
    <p:sldId id="262" r:id="rId14"/>
    <p:sldId id="303" r:id="rId15"/>
    <p:sldId id="300" r:id="rId16"/>
    <p:sldId id="302" r:id="rId17"/>
    <p:sldId id="305" r:id="rId18"/>
    <p:sldId id="296" r:id="rId19"/>
    <p:sldId id="290" r:id="rId20"/>
    <p:sldId id="276" r:id="rId21"/>
    <p:sldId id="268" r:id="rId22"/>
    <p:sldId id="295" r:id="rId23"/>
    <p:sldId id="297" r:id="rId24"/>
    <p:sldId id="299" r:id="rId25"/>
    <p:sldId id="274" r:id="rId26"/>
    <p:sldId id="311" r:id="rId27"/>
    <p:sldId id="312" r:id="rId28"/>
    <p:sldId id="314" r:id="rId29"/>
    <p:sldId id="313" r:id="rId3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2A2A2A"/>
    <a:srgbClr val="262626"/>
    <a:srgbClr val="4F81BD"/>
    <a:srgbClr val="83DDFF"/>
    <a:srgbClr val="C0504D"/>
    <a:srgbClr val="9BBB59"/>
    <a:srgbClr val="DAEEE0"/>
    <a:srgbClr val="D76331"/>
    <a:srgbClr val="893D1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3993" autoAdjust="0"/>
  </p:normalViewPr>
  <p:slideViewPr>
    <p:cSldViewPr>
      <p:cViewPr>
        <p:scale>
          <a:sx n="100" d="100"/>
          <a:sy n="100" d="100"/>
        </p:scale>
        <p:origin x="-954" y="-2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1.5945374015748092E-2"/>
          <c:y val="9.7140748031496096E-2"/>
          <c:w val="0.5435728346456693"/>
          <c:h val="0.8153592519685061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cat>
            <c:strRef>
              <c:f>Sheet1!$A$2:$A$6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6.0468631897203848E-2"/>
          <c:y val="0.16628107328821118"/>
          <c:w val="0.92290249433106553"/>
          <c:h val="0.78074929500381474"/>
        </c:manualLayout>
      </c:layout>
      <c:lineChart>
        <c:grouping val="standard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multiLvlStrRef>
                </c15:cat>
              </c15:filteredCategoryTitle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multiLvlStrRef>
                </c15:cat>
              </c15:filteredCategoryTitle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multiLvlStrRef>
                </c15:cat>
              </c15:filteredCategoryTitle>
            </c:ext>
          </c:extLst>
        </c:ser>
        <c:marker val="1"/>
        <c:axId val="218933504"/>
        <c:axId val="218935296"/>
      </c:lineChart>
      <c:catAx>
        <c:axId val="21893350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8935296"/>
        <c:crosses val="autoZero"/>
        <c:auto val="1"/>
        <c:lblAlgn val="ctr"/>
        <c:lblOffset val="100"/>
      </c:catAx>
      <c:valAx>
        <c:axId val="21893529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tickLblPos val="none"/>
        <c:crossAx val="2189335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spPr>
              <a:solidFill>
                <a:srgbClr val="D76331"/>
              </a:solidFill>
            </c:spPr>
          </c:dPt>
          <c:dPt>
            <c:idx val="1"/>
            <c:spPr>
              <a:solidFill>
                <a:schemeClr val="bg1"/>
              </a:solidFill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spPr>
              <a:solidFill>
                <a:srgbClr val="D76331"/>
              </a:solidFill>
            </c:spPr>
          </c:dPt>
          <c:dPt>
            <c:idx val="1"/>
            <c:spPr>
              <a:solidFill>
                <a:schemeClr val="bg1"/>
              </a:solidFill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</c:numCache>
            </c:numRef>
          </c:val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spPr>
              <a:solidFill>
                <a:srgbClr val="D76331"/>
              </a:solidFill>
            </c:spPr>
          </c:dPt>
          <c:dPt>
            <c:idx val="1"/>
            <c:spPr>
              <a:solidFill>
                <a:schemeClr val="bg1"/>
              </a:solidFill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</c:numCache>
            </c:numRef>
          </c:val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1D093-C9F5-4AAB-96B1-687933EBF979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CF917-CA48-4453-9CCA-95B275E41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8812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CF917-CA48-4453-9CCA-95B275E41BC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659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CF917-CA48-4453-9CCA-95B275E41BC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CF917-CA48-4453-9CCA-95B275E41BC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97910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CF917-CA48-4453-9CCA-95B275E41BC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4032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CF917-CA48-4453-9CCA-95B275E41BC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40320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1934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 userDrawn="1"/>
        </p:nvGrpSpPr>
        <p:grpSpPr>
          <a:xfrm>
            <a:off x="226511" y="-361605"/>
            <a:ext cx="8908959" cy="5767139"/>
            <a:chOff x="1406915" y="-482139"/>
            <a:chExt cx="11878612" cy="7689518"/>
          </a:xfrm>
        </p:grpSpPr>
        <p:grpSp>
          <p:nvGrpSpPr>
            <p:cNvPr id="3" name="组合 3"/>
            <p:cNvGrpSpPr/>
            <p:nvPr/>
          </p:nvGrpSpPr>
          <p:grpSpPr>
            <a:xfrm rot="11160363">
              <a:off x="1406915" y="-482139"/>
              <a:ext cx="5256983" cy="6298169"/>
              <a:chOff x="-2202222" y="-2412460"/>
              <a:chExt cx="7392100" cy="8856165"/>
            </a:xfrm>
            <a:solidFill>
              <a:srgbClr val="00E6FE">
                <a:alpha val="10000"/>
              </a:srgbClr>
            </a:solidFill>
          </p:grpSpPr>
          <p:grpSp>
            <p:nvGrpSpPr>
              <p:cNvPr id="4" name="组合 19"/>
              <p:cNvGrpSpPr/>
              <p:nvPr/>
            </p:nvGrpSpPr>
            <p:grpSpPr>
              <a:xfrm rot="3395053">
                <a:off x="1430089" y="1219127"/>
                <a:ext cx="2647200" cy="4872378"/>
                <a:chOff x="5913441" y="570672"/>
                <a:chExt cx="1568550" cy="2887022"/>
              </a:xfrm>
              <a:grpFill/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6588825" y="2984614"/>
                  <a:ext cx="473080" cy="473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7183530" y="1525170"/>
                  <a:ext cx="298461" cy="2984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5913441" y="570672"/>
                  <a:ext cx="128578" cy="128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</p:grpSp>
          <p:grpSp>
            <p:nvGrpSpPr>
              <p:cNvPr id="5" name="组合 20"/>
              <p:cNvGrpSpPr/>
              <p:nvPr/>
            </p:nvGrpSpPr>
            <p:grpSpPr>
              <a:xfrm rot="6304769">
                <a:off x="-3037161" y="-1577521"/>
                <a:ext cx="8856165" cy="7186287"/>
                <a:chOff x="4107047" y="502666"/>
                <a:chExt cx="5247557" cy="4258077"/>
              </a:xfrm>
              <a:grpFill/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4241304" y="947015"/>
                  <a:ext cx="473080" cy="473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6457122" y="1203166"/>
                  <a:ext cx="298461" cy="2984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6322291" y="502666"/>
                  <a:ext cx="128578" cy="128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9262947" y="4488582"/>
                  <a:ext cx="91657" cy="9165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4107047" y="4632165"/>
                  <a:ext cx="128578" cy="128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</p:grpSp>
        </p:grpSp>
        <p:grpSp>
          <p:nvGrpSpPr>
            <p:cNvPr id="6" name="组合 4"/>
            <p:cNvGrpSpPr/>
            <p:nvPr/>
          </p:nvGrpSpPr>
          <p:grpSpPr>
            <a:xfrm>
              <a:off x="4431332" y="1440211"/>
              <a:ext cx="8854195" cy="5767168"/>
              <a:chOff x="-4532220" y="-4272857"/>
              <a:chExt cx="12450313" cy="8109496"/>
            </a:xfrm>
            <a:solidFill>
              <a:srgbClr val="00E6FE">
                <a:alpha val="10000"/>
              </a:srgbClr>
            </a:solidFill>
          </p:grpSpPr>
          <p:grpSp>
            <p:nvGrpSpPr>
              <p:cNvPr id="7" name="组合 5"/>
              <p:cNvGrpSpPr/>
              <p:nvPr/>
            </p:nvGrpSpPr>
            <p:grpSpPr>
              <a:xfrm rot="3395053">
                <a:off x="-1539307" y="-5620762"/>
                <a:ext cx="6464488" cy="12450313"/>
                <a:chOff x="2927433" y="-2145322"/>
                <a:chExt cx="3830413" cy="7377162"/>
              </a:xfrm>
              <a:grpFill/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4482542" y="3050443"/>
                  <a:ext cx="473080" cy="473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6042019" y="933104"/>
                  <a:ext cx="298461" cy="2984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6629268" y="-1087590"/>
                  <a:ext cx="128578" cy="128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3131250" y="-468504"/>
                  <a:ext cx="128578" cy="128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2927433" y="-2145322"/>
                  <a:ext cx="128578" cy="128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 flipV="1">
                  <a:off x="3156861" y="5171438"/>
                  <a:ext cx="60403" cy="6040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4817725" y="3027268"/>
                  <a:ext cx="341397" cy="3413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</p:grpSp>
          <p:grpSp>
            <p:nvGrpSpPr>
              <p:cNvPr id="20" name="组合 6"/>
              <p:cNvGrpSpPr/>
              <p:nvPr/>
            </p:nvGrpSpPr>
            <p:grpSpPr>
              <a:xfrm rot="6304769">
                <a:off x="1011543" y="-2689275"/>
                <a:ext cx="6450971" cy="3283808"/>
                <a:chOff x="2628465" y="502666"/>
                <a:chExt cx="3822404" cy="1945748"/>
              </a:xfrm>
              <a:grpFill/>
            </p:grpSpPr>
            <p:sp>
              <p:nvSpPr>
                <p:cNvPr id="8" name="椭圆 7"/>
                <p:cNvSpPr/>
                <p:nvPr/>
              </p:nvSpPr>
              <p:spPr>
                <a:xfrm>
                  <a:off x="5021358" y="735462"/>
                  <a:ext cx="244401" cy="2444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4128867" y="1656650"/>
                  <a:ext cx="298461" cy="2984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6322291" y="502666"/>
                  <a:ext cx="128578" cy="128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2628465" y="1975334"/>
                  <a:ext cx="473080" cy="473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5886107" y="2115894"/>
                  <a:ext cx="128578" cy="128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xmlns="" val="2284405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2015/11/25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hart" Target="../charts/chart1.xml"/><Relationship Id="rId7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image" Target="../media/image11.png"/><Relationship Id="rId4" Type="http://schemas.openxmlformats.org/officeDocument/2006/relationships/chart" Target="../charts/chart3.xm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43" t="-1" r="5406" b="20877"/>
          <a:stretch/>
        </p:blipFill>
        <p:spPr>
          <a:xfrm>
            <a:off x="971601" y="1"/>
            <a:ext cx="8208912" cy="55641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flipH="1">
            <a:off x="-1044624" y="0"/>
            <a:ext cx="2339391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 rot="5400000" flipH="1">
            <a:off x="-340118" y="1599750"/>
            <a:ext cx="5143500" cy="1944000"/>
          </a:xfrm>
          <a:prstGeom prst="rtTriangle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/>
        </p:nvSpPr>
        <p:spPr>
          <a:xfrm flipH="1">
            <a:off x="3068231" y="2426004"/>
            <a:ext cx="6075769" cy="2738034"/>
          </a:xfrm>
          <a:prstGeom prst="rtTriangle">
            <a:avLst/>
          </a:prstGeom>
          <a:solidFill>
            <a:srgbClr val="D7633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flipH="1">
            <a:off x="3096344" y="2787774"/>
            <a:ext cx="6156176" cy="2355726"/>
          </a:xfrm>
          <a:prstGeom prst="rtTriangle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0340000" flipH="1" flipV="1">
            <a:off x="2759089" y="3949806"/>
            <a:ext cx="6624000" cy="4571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4140000" flipH="1" flipV="1">
            <a:off x="-1333918" y="2020235"/>
            <a:ext cx="6624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Freeform 58"/>
          <p:cNvSpPr>
            <a:spLocks noEditPoints="1"/>
          </p:cNvSpPr>
          <p:nvPr/>
        </p:nvSpPr>
        <p:spPr bwMode="auto">
          <a:xfrm rot="20449827">
            <a:off x="4932040" y="3703791"/>
            <a:ext cx="4423683" cy="2248485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rgbClr val="C457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65932" y="2698915"/>
            <a:ext cx="3816239" cy="42978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Bottom">
              <a:avLst/>
            </a:prstTxWarp>
            <a:spAutoFit/>
            <a:scene3d>
              <a:camera prst="perspectiveAbove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en-US" altLang="zh-CN" sz="3600" b="1" spc="50" dirty="0">
                <a:ln w="9525" cmpd="sng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  <a:reflection blurRad="6350" stA="50000" endA="300" endPos="50000" dist="60007" dir="5400000" sy="-100000" algn="bl" rotWithShape="0"/>
                </a:effectLst>
              </a:rPr>
              <a:t>Throne of Darkness</a:t>
            </a:r>
            <a:endParaRPr lang="zh-CN" altLang="en-US" sz="3600" b="1" spc="50" dirty="0">
              <a:ln w="9525" cmpd="sng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innerShdw blurRad="114300">
                  <a:prstClr val="black"/>
                </a:innerShdw>
                <a:reflection blurRad="6350" stA="50000" endA="300" endPos="50000" dist="6000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06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79"/>
          <p:cNvGrpSpPr/>
          <p:nvPr/>
        </p:nvGrpSpPr>
        <p:grpSpPr>
          <a:xfrm>
            <a:off x="467544" y="1835762"/>
            <a:ext cx="2549958" cy="2664754"/>
            <a:chOff x="6054490" y="1835762"/>
            <a:chExt cx="2549958" cy="2664754"/>
          </a:xfrm>
        </p:grpSpPr>
        <p:grpSp>
          <p:nvGrpSpPr>
            <p:cNvPr id="3" name="组合 63"/>
            <p:cNvGrpSpPr/>
            <p:nvPr/>
          </p:nvGrpSpPr>
          <p:grpSpPr>
            <a:xfrm>
              <a:off x="6054490" y="1835762"/>
              <a:ext cx="2448271" cy="591972"/>
              <a:chOff x="6241457" y="1082709"/>
              <a:chExt cx="2448271" cy="591972"/>
            </a:xfrm>
          </p:grpSpPr>
          <p:sp>
            <p:nvSpPr>
              <p:cNvPr id="67" name="Productivity"/>
              <p:cNvSpPr txBox="1"/>
              <p:nvPr/>
            </p:nvSpPr>
            <p:spPr bwMode="gray">
              <a:xfrm>
                <a:off x="6335271" y="1082709"/>
                <a:ext cx="1387558" cy="267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noAutofit/>
              </a:bodyPr>
              <a:lstStyle>
                <a:defPPr>
                  <a:defRPr lang="en-US"/>
                </a:defPPr>
                <a:lvl1pPr algn="r" defTabSz="914400">
                  <a:defRPr sz="1600" i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0800000" scaled="0"/>
                    </a:gradFill>
                    <a:latin typeface="Segoe Semibold" pitchFamily="34" charset="0"/>
                  </a:defRPr>
                </a:lvl1pPr>
              </a:lstStyle>
              <a:p>
                <a:pPr algn="l">
                  <a:lnSpc>
                    <a:spcPct val="85000"/>
                  </a:lnSpc>
                </a:pPr>
                <a:r>
                  <a:rPr lang="zh-CN" altLang="en-US" sz="1800" b="1" dirty="0" smtClean="0">
                    <a:ln w="11430" cmpd="sng">
                      <a:noFill/>
                      <a:prstDash val="solid"/>
                      <a:miter lim="800000"/>
                    </a:ln>
                    <a:solidFill>
                      <a:srgbClr val="FDE2CB"/>
                    </a:solidFill>
                    <a:effectLst>
                      <a:glow rad="63500">
                        <a:schemeClr val="accent6">
                          <a:lumMod val="75000"/>
                          <a:alpha val="40000"/>
                        </a:schemeClr>
                      </a:glow>
                    </a:effectLst>
                    <a:latin typeface="微软雅黑" pitchFamily="34" charset="-122"/>
                    <a:ea typeface="微软雅黑" pitchFamily="34" charset="-122"/>
                    <a:sym typeface="Calibri" pitchFamily="34" charset="0"/>
                  </a:rPr>
                  <a:t>吸量能力强</a:t>
                </a:r>
                <a:endParaRPr lang="en-US" altLang="en-US" sz="1800" b="1" dirty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241457" y="1397682"/>
                <a:ext cx="24482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U3D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微端巨作，腾讯大厅独代</a:t>
                </a:r>
                <a:endParaRPr lang="en-US" altLang="zh-CN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" name="组合 68"/>
            <p:cNvGrpSpPr/>
            <p:nvPr/>
          </p:nvGrpSpPr>
          <p:grpSpPr>
            <a:xfrm>
              <a:off x="6054490" y="2771866"/>
              <a:ext cx="2448271" cy="591972"/>
              <a:chOff x="6241457" y="1082709"/>
              <a:chExt cx="2448271" cy="591972"/>
            </a:xfrm>
          </p:grpSpPr>
          <p:sp>
            <p:nvSpPr>
              <p:cNvPr id="72" name="Productivity"/>
              <p:cNvSpPr txBox="1"/>
              <p:nvPr/>
            </p:nvSpPr>
            <p:spPr bwMode="gray">
              <a:xfrm>
                <a:off x="6335270" y="1082709"/>
                <a:ext cx="1577312" cy="267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noAutofit/>
              </a:bodyPr>
              <a:lstStyle>
                <a:defPPr>
                  <a:defRPr lang="en-US"/>
                </a:defPPr>
                <a:lvl1pPr algn="r" defTabSz="914400">
                  <a:defRPr sz="1600" i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0800000" scaled="0"/>
                    </a:gradFill>
                    <a:latin typeface="Segoe Semibold" pitchFamily="34" charset="0"/>
                  </a:defRPr>
                </a:lvl1pPr>
              </a:lstStyle>
              <a:p>
                <a:pPr algn="l">
                  <a:lnSpc>
                    <a:spcPct val="85000"/>
                  </a:lnSpc>
                </a:pPr>
                <a:r>
                  <a:rPr lang="zh-CN" altLang="en-US" sz="1800" b="1" dirty="0" smtClean="0">
                    <a:ln w="11430" cmpd="sng">
                      <a:noFill/>
                      <a:prstDash val="solid"/>
                      <a:miter lim="800000"/>
                    </a:ln>
                    <a:solidFill>
                      <a:srgbClr val="FDE2CB"/>
                    </a:solidFill>
                    <a:effectLst>
                      <a:glow rad="63500">
                        <a:schemeClr val="accent6">
                          <a:lumMod val="75000"/>
                          <a:alpha val="40000"/>
                        </a:schemeClr>
                      </a:glow>
                    </a:effectLst>
                    <a:latin typeface="微软雅黑" pitchFamily="34" charset="-122"/>
                    <a:ea typeface="微软雅黑" pitchFamily="34" charset="-122"/>
                    <a:sym typeface="Calibri" pitchFamily="34" charset="0"/>
                  </a:rPr>
                  <a:t>吸金能力强</a:t>
                </a:r>
                <a:endParaRPr lang="en-US" altLang="en-US" sz="1800" b="1" dirty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241457" y="1397682"/>
                <a:ext cx="24482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预计半年内达</a:t>
                </a:r>
                <a:r>
                  <a:rPr lang="en-US" altLang="zh-CN" sz="12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3000W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月流水</a:t>
                </a:r>
                <a:endParaRPr lang="en-US" altLang="zh-CN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" name="组合 73"/>
            <p:cNvGrpSpPr/>
            <p:nvPr/>
          </p:nvGrpSpPr>
          <p:grpSpPr>
            <a:xfrm>
              <a:off x="6054490" y="3723878"/>
              <a:ext cx="2549958" cy="776638"/>
              <a:chOff x="6241457" y="1082709"/>
              <a:chExt cx="2549958" cy="776638"/>
            </a:xfrm>
          </p:grpSpPr>
          <p:sp>
            <p:nvSpPr>
              <p:cNvPr id="77" name="Productivity"/>
              <p:cNvSpPr txBox="1"/>
              <p:nvPr/>
            </p:nvSpPr>
            <p:spPr bwMode="gray">
              <a:xfrm>
                <a:off x="6335270" y="1082709"/>
                <a:ext cx="1662734" cy="267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noAutofit/>
              </a:bodyPr>
              <a:lstStyle>
                <a:defPPr>
                  <a:defRPr lang="en-US"/>
                </a:defPPr>
                <a:lvl1pPr algn="r" defTabSz="914400">
                  <a:defRPr sz="1600" i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0800000" scaled="0"/>
                    </a:gradFill>
                    <a:latin typeface="Segoe Semibold" pitchFamily="34" charset="0"/>
                  </a:defRPr>
                </a:lvl1pPr>
              </a:lstStyle>
              <a:p>
                <a:pPr algn="l">
                  <a:lnSpc>
                    <a:spcPct val="85000"/>
                  </a:lnSpc>
                </a:pPr>
                <a:r>
                  <a:rPr lang="zh-CN" altLang="en-US" sz="1800" b="1" dirty="0" smtClean="0">
                    <a:ln w="11430" cmpd="sng">
                      <a:noFill/>
                      <a:prstDash val="solid"/>
                      <a:miter lim="800000"/>
                    </a:ln>
                    <a:solidFill>
                      <a:srgbClr val="FDE2CB"/>
                    </a:solidFill>
                    <a:effectLst>
                      <a:glow rad="63500">
                        <a:schemeClr val="accent6">
                          <a:lumMod val="75000"/>
                          <a:alpha val="40000"/>
                        </a:schemeClr>
                      </a:glow>
                    </a:effectLst>
                    <a:latin typeface="微软雅黑" pitchFamily="34" charset="-122"/>
                    <a:ea typeface="微软雅黑" pitchFamily="34" charset="-122"/>
                    <a:sym typeface="Calibri" pitchFamily="34" charset="0"/>
                  </a:rPr>
                  <a:t>版本续航能力强</a:t>
                </a:r>
                <a:endParaRPr lang="en-US" altLang="en-US" sz="1800" b="1" dirty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241457" y="1397682"/>
                <a:ext cx="25499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rPr>
                  <a:t>三月老服仍保持高活跃、稳定收入</a:t>
                </a:r>
              </a:p>
              <a:p>
                <a:endParaRPr lang="en-US" altLang="zh-CN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40" name="矩形 139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4" name="Picture 4" descr="F:\千图网\ooopic_1390579392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7" y="77105"/>
            <a:ext cx="257299" cy="257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678376" y="34727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POWERPOINT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2 Marcador de contenido"/>
          <p:cNvSpPr txBox="1">
            <a:spLocks/>
          </p:cNvSpPr>
          <p:nvPr/>
        </p:nvSpPr>
        <p:spPr bwMode="auto">
          <a:xfrm>
            <a:off x="323528" y="742975"/>
            <a:ext cx="4452337" cy="6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20000"/>
              </a:spcBef>
              <a:defRPr sz="3600" b="1">
                <a:ln w="10541" cmpd="sng">
                  <a:noFill/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n-US" altLang="zh-CN" sz="2800" dirty="0" smtClean="0"/>
              <a:t>《</a:t>
            </a:r>
            <a:r>
              <a:rPr lang="zh-CN" altLang="en-US" sz="2800" dirty="0" smtClean="0"/>
              <a:t>奇迹来了</a:t>
            </a:r>
            <a:r>
              <a:rPr lang="en-US" altLang="zh-CN" sz="2800" dirty="0" smtClean="0"/>
              <a:t>3D》</a:t>
            </a:r>
            <a:endParaRPr lang="es-ES" altLang="zh-CN" sz="2800" dirty="0"/>
          </a:p>
        </p:txBody>
      </p:sp>
      <p:sp>
        <p:nvSpPr>
          <p:cNvPr id="52" name="2 Marcador de contenido"/>
          <p:cNvSpPr txBox="1">
            <a:spLocks/>
          </p:cNvSpPr>
          <p:nvPr/>
        </p:nvSpPr>
        <p:spPr bwMode="auto">
          <a:xfrm>
            <a:off x="3649613" y="411510"/>
            <a:ext cx="5688632" cy="122413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>
              <a:lnSpc>
                <a:spcPct val="150000"/>
              </a:lnSpc>
              <a:defRPr sz="2800" b="1">
                <a:ln w="11430" cmpd="sng">
                  <a:noFill/>
                  <a:prstDash val="solid"/>
                  <a:miter lim="800000"/>
                </a:ln>
                <a:solidFill>
                  <a:srgbClr val="FF9933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600" dirty="0" smtClean="0">
                <a:solidFill>
                  <a:schemeClr val="bg1"/>
                </a:solidFill>
                <a:sym typeface="微软雅黑" pitchFamily="34" charset="-122"/>
              </a:rPr>
              <a:t>2014</a:t>
            </a:r>
            <a:r>
              <a:rPr lang="zh-CN" altLang="en-US" sz="1600" dirty="0" smtClean="0">
                <a:solidFill>
                  <a:schemeClr val="bg1"/>
                </a:solidFill>
                <a:sym typeface="微软雅黑" pitchFamily="34" charset="-122"/>
              </a:rPr>
              <a:t>年</a:t>
            </a:r>
            <a:r>
              <a:rPr lang="en-US" altLang="zh-CN" sz="1600" dirty="0" smtClean="0">
                <a:solidFill>
                  <a:schemeClr val="bg1"/>
                </a:solidFill>
                <a:sym typeface="微软雅黑" pitchFamily="34" charset="-122"/>
              </a:rPr>
              <a:t>10</a:t>
            </a:r>
            <a:r>
              <a:rPr lang="zh-CN" altLang="en-US" sz="1600" dirty="0" smtClean="0">
                <a:solidFill>
                  <a:schemeClr val="bg1"/>
                </a:solidFill>
                <a:sym typeface="微软雅黑" pitchFamily="34" charset="-122"/>
              </a:rPr>
              <a:t>月上线，</a:t>
            </a:r>
            <a:r>
              <a:rPr lang="en-US" altLang="zh-CN" sz="1600" dirty="0" smtClean="0">
                <a:solidFill>
                  <a:schemeClr val="bg1"/>
                </a:solidFill>
                <a:sym typeface="微软雅黑" pitchFamily="34" charset="-122"/>
              </a:rPr>
              <a:t>U3D</a:t>
            </a:r>
            <a:r>
              <a:rPr lang="zh-CN" altLang="en-US" sz="1600" dirty="0" smtClean="0">
                <a:solidFill>
                  <a:schemeClr val="bg1"/>
                </a:solidFill>
                <a:sym typeface="微软雅黑" pitchFamily="34" charset="-122"/>
              </a:rPr>
              <a:t>微端巨作，腾迅大厅独代</a:t>
            </a:r>
            <a:endParaRPr lang="en-US" altLang="zh-CN" sz="1600" dirty="0" smtClean="0">
              <a:solidFill>
                <a:schemeClr val="bg1"/>
              </a:solidFill>
              <a:sym typeface="微软雅黑" pitchFamily="34" charset="-122"/>
            </a:endParaRPr>
          </a:p>
        </p:txBody>
      </p:sp>
      <p:pic>
        <p:nvPicPr>
          <p:cNvPr id="81" name="Picture 3" descr="D:\Viper\截图\QQ截图20150126210421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249" y="2230760"/>
            <a:ext cx="3744416" cy="2295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2" name="Picture 2" descr="D:\Viper\截图\QQ截图20150126210407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4305" y="1931134"/>
            <a:ext cx="3748041" cy="229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3" name="Picture 1" descr="D:\Viper\截图\主城参考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384" y="1635646"/>
            <a:ext cx="3736048" cy="229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791297" y="514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团队成功案例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87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D:\Viper\暗黑奇迹ppt\新建文件夹\46939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050" y="-20538"/>
            <a:ext cx="9180000" cy="348621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0" y="2889181"/>
            <a:ext cx="9144000" cy="198682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58"/>
          <p:cNvSpPr>
            <a:spLocks noEditPoints="1"/>
          </p:cNvSpPr>
          <p:nvPr/>
        </p:nvSpPr>
        <p:spPr bwMode="auto">
          <a:xfrm>
            <a:off x="17131" y="2823934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 flipV="1">
            <a:off x="-15506" y="2812936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准备 4"/>
          <p:cNvSpPr/>
          <p:nvPr/>
        </p:nvSpPr>
        <p:spPr>
          <a:xfrm>
            <a:off x="2294011" y="2355726"/>
            <a:ext cx="4555978" cy="1008852"/>
          </a:xfrm>
          <a:prstGeom prst="flowChartPreparation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06797" y="2460833"/>
            <a:ext cx="29304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ea typeface="微软雅黑" pitchFamily="34" charset="-122"/>
              </a:rPr>
              <a:t>产 品 简 介</a:t>
            </a:r>
            <a:endParaRPr lang="en-US" altLang="zh-CN" sz="2400" dirty="0" smtClean="0">
              <a:solidFill>
                <a:schemeClr val="bg1"/>
              </a:solidFill>
              <a:ea typeface="微软雅黑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Product introduction</a:t>
            </a:r>
            <a:endParaRPr lang="en-US" altLang="zh-CN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flipH="1" flipV="1">
            <a:off x="-15506" y="4876006"/>
            <a:ext cx="9202402" cy="271916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75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39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795184" y="3939902"/>
            <a:ext cx="77555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动作手游</a:t>
            </a:r>
            <a:r>
              <a:rPr lang="en-US" altLang="zh-CN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扛鼎之作</a:t>
            </a:r>
            <a:endParaRPr lang="zh-CN" alt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2112" y="1405786"/>
            <a:ext cx="6704557" cy="2513037"/>
          </a:xfrm>
          <a:prstGeom prst="rect">
            <a:avLst/>
          </a:prstGeom>
        </p:spPr>
      </p:pic>
      <p:sp>
        <p:nvSpPr>
          <p:cNvPr id="48" name="2 Marcador de contenido"/>
          <p:cNvSpPr txBox="1">
            <a:spLocks/>
          </p:cNvSpPr>
          <p:nvPr/>
        </p:nvSpPr>
        <p:spPr bwMode="auto">
          <a:xfrm>
            <a:off x="2581210" y="783508"/>
            <a:ext cx="6347317" cy="207627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>
              <a:lnSpc>
                <a:spcPct val="150000"/>
              </a:lnSpc>
              <a:defRPr sz="2800" b="1">
                <a:ln w="11430" cmpd="sng">
                  <a:noFill/>
                  <a:prstDash val="solid"/>
                  <a:miter lim="800000"/>
                </a:ln>
                <a:solidFill>
                  <a:srgbClr val="FF9933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600" dirty="0" smtClean="0"/>
              <a:t>一款重量级的</a:t>
            </a:r>
            <a:r>
              <a:rPr lang="en-US" altLang="zh-CN" sz="1600" dirty="0" smtClean="0">
                <a:solidFill>
                  <a:srgbClr val="FDE2CB"/>
                </a:solidFill>
              </a:rPr>
              <a:t>3D</a:t>
            </a:r>
            <a:r>
              <a:rPr lang="zh-CN" altLang="en-US" sz="1600" dirty="0" smtClean="0">
                <a:solidFill>
                  <a:srgbClr val="FDE2CB"/>
                </a:solidFill>
              </a:rPr>
              <a:t>动作手游</a:t>
            </a:r>
            <a:r>
              <a:rPr lang="zh-CN" altLang="en-US" sz="1600" dirty="0" smtClean="0"/>
              <a:t>，玩家化身为戳穿魔王阴谋的勇者，踏上救世之路。游戏以震撼的打击感，流畅的连招，华丽的视听效果，为游戏爱好者提供了一份手游动作饕餮盛宴。</a:t>
            </a:r>
            <a:endParaRPr lang="en-US" altLang="zh-CN" sz="1600" dirty="0" smtClean="0"/>
          </a:p>
          <a:p>
            <a:r>
              <a:rPr lang="en-US" altLang="zh-CN" sz="1600" b="0" dirty="0">
                <a:effectLst/>
              </a:rPr>
              <a:t>A heavyweight of the </a:t>
            </a:r>
            <a:r>
              <a:rPr lang="en-US" altLang="zh-CN" sz="1600" b="0" dirty="0" smtClean="0">
                <a:effectLst/>
              </a:rPr>
              <a:t>3D ARPG,</a:t>
            </a:r>
            <a:r>
              <a:rPr lang="en-US" altLang="zh-CN" sz="1600" b="0" dirty="0">
                <a:effectLst/>
              </a:rPr>
              <a:t> the players to puncture the </a:t>
            </a:r>
            <a:r>
              <a:rPr lang="en-US" altLang="zh-CN" sz="1600" b="0" dirty="0" smtClean="0">
                <a:effectLst/>
              </a:rPr>
              <a:t>devil’s conspiracy to become </a:t>
            </a:r>
            <a:r>
              <a:rPr lang="en-US" altLang="zh-CN" sz="1600" b="0" dirty="0">
                <a:effectLst/>
              </a:rPr>
              <a:t>a brave </a:t>
            </a:r>
            <a:r>
              <a:rPr lang="en-US" altLang="zh-CN" sz="1600" b="0" dirty="0" smtClean="0">
                <a:effectLst/>
              </a:rPr>
              <a:t>man,</a:t>
            </a:r>
            <a:r>
              <a:rPr lang="en-US" altLang="zh-CN" sz="1600" b="0" dirty="0">
                <a:effectLst/>
              </a:rPr>
              <a:t> </a:t>
            </a:r>
            <a:r>
              <a:rPr lang="en-US" altLang="zh-CN" sz="1600" b="0" dirty="0" smtClean="0">
                <a:effectLst/>
              </a:rPr>
              <a:t>on </a:t>
            </a:r>
            <a:r>
              <a:rPr lang="en-US" altLang="zh-CN" sz="1600" b="0" dirty="0">
                <a:effectLst/>
              </a:rPr>
              <a:t>the road to </a:t>
            </a:r>
            <a:r>
              <a:rPr lang="en-US" altLang="zh-CN" sz="1600" b="0" dirty="0" smtClean="0">
                <a:effectLst/>
              </a:rPr>
              <a:t>salvation</a:t>
            </a:r>
            <a:r>
              <a:rPr lang="en-US" altLang="zh-CN" sz="1600" b="0" dirty="0">
                <a:effectLst/>
              </a:rPr>
              <a:t>. </a:t>
            </a:r>
            <a:endParaRPr lang="zh-CN" altLang="en-US" sz="1600" dirty="0"/>
          </a:p>
        </p:txBody>
      </p:sp>
      <p:sp>
        <p:nvSpPr>
          <p:cNvPr id="45" name="圆角矩形 44"/>
          <p:cNvSpPr/>
          <p:nvPr/>
        </p:nvSpPr>
        <p:spPr>
          <a:xfrm>
            <a:off x="290949" y="1127505"/>
            <a:ext cx="2121163" cy="1447006"/>
          </a:xfrm>
          <a:prstGeom prst="roundRect">
            <a:avLst>
              <a:gd name="adj" fmla="val 4457"/>
            </a:avLst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362957" y="127152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游戏名称</a:t>
            </a:r>
            <a:r>
              <a:rPr lang="zh-CN" altLang="en-US" sz="1200" b="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：暗黑王座</a:t>
            </a:r>
            <a:endParaRPr lang="en-US" altLang="zh-CN" sz="1200" b="1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en-US" sz="1200" b="1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类别</a:t>
            </a:r>
            <a:r>
              <a:rPr lang="zh-CN" altLang="en-US" sz="1200" b="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ARPG</a:t>
            </a:r>
            <a:r>
              <a:rPr lang="zh-CN" altLang="en-US" sz="1200" b="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手游</a:t>
            </a:r>
            <a:endParaRPr lang="en-US" altLang="zh-CN" sz="1200" b="1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游戏开发引擎：</a:t>
            </a:r>
            <a:r>
              <a:rPr lang="en-US" altLang="zh-CN" sz="1200" b="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Unity3D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游戏完成度：</a:t>
            </a:r>
            <a:r>
              <a:rPr lang="en-US" altLang="zh-CN" sz="1200" b="1" dirty="0" smtClean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85%</a:t>
            </a:r>
          </a:p>
        </p:txBody>
      </p:sp>
      <p:sp>
        <p:nvSpPr>
          <p:cNvPr id="49" name="矩形 48"/>
          <p:cNvSpPr/>
          <p:nvPr/>
        </p:nvSpPr>
        <p:spPr>
          <a:xfrm>
            <a:off x="791297" y="5147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游戏概述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4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0" name="图片 59" descr="7[00_00_12][20150126-115631-1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819" y="1131590"/>
            <a:ext cx="5184576" cy="3456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/>
        </p:nvGrpSpPr>
        <p:grpSpPr>
          <a:xfrm>
            <a:off x="5897860" y="1094544"/>
            <a:ext cx="796724" cy="775561"/>
            <a:chOff x="5373487" y="1105302"/>
            <a:chExt cx="796724" cy="775561"/>
          </a:xfrm>
        </p:grpSpPr>
        <p:sp>
          <p:nvSpPr>
            <p:cNvPr id="79" name="矩形 78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Productivity"/>
          <p:cNvSpPr txBox="1"/>
          <p:nvPr/>
        </p:nvSpPr>
        <p:spPr bwMode="gray">
          <a:xfrm>
            <a:off x="6826091" y="1071951"/>
            <a:ext cx="1289280" cy="26717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algn="r" defTabSz="914400">
              <a:defRPr sz="160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0800000" scaled="0"/>
                </a:gradFill>
                <a:latin typeface="Segoe Semibold" pitchFamily="34" charset="0"/>
              </a:defRPr>
            </a:lvl1pPr>
          </a:lstStyle>
          <a:p>
            <a:pPr algn="l">
              <a:lnSpc>
                <a:spcPct val="85000"/>
              </a:lnSpc>
            </a:pPr>
            <a:r>
              <a:rPr 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动作手游</a:t>
            </a:r>
            <a:endParaRPr 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887891" y="2000154"/>
            <a:ext cx="796724" cy="775561"/>
            <a:chOff x="5373487" y="1105302"/>
            <a:chExt cx="796724" cy="775561"/>
          </a:xfrm>
        </p:grpSpPr>
        <p:sp>
          <p:nvSpPr>
            <p:cNvPr id="81" name="矩形 80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Productivity"/>
          <p:cNvSpPr txBox="1"/>
          <p:nvPr/>
        </p:nvSpPr>
        <p:spPr bwMode="gray">
          <a:xfrm>
            <a:off x="6826092" y="1977561"/>
            <a:ext cx="1387558" cy="26717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algn="r" defTabSz="914400">
              <a:defRPr sz="160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0800000" scaled="0"/>
                </a:gradFill>
                <a:latin typeface="Segoe Semibold" pitchFamily="34" charset="0"/>
              </a:defRPr>
            </a:lvl1pPr>
          </a:lstStyle>
          <a:p>
            <a:pPr algn="l">
              <a:lnSpc>
                <a:spcPct val="85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极致割草体验</a:t>
            </a:r>
            <a:endParaRPr 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5897860" y="2905764"/>
            <a:ext cx="796724" cy="775561"/>
            <a:chOff x="5373487" y="1105302"/>
            <a:chExt cx="796724" cy="775561"/>
          </a:xfrm>
        </p:grpSpPr>
        <p:sp>
          <p:nvSpPr>
            <p:cNvPr id="84" name="矩形 83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Productivity"/>
          <p:cNvSpPr txBox="1"/>
          <p:nvPr/>
        </p:nvSpPr>
        <p:spPr bwMode="gray">
          <a:xfrm>
            <a:off x="6826091" y="2883171"/>
            <a:ext cx="1577312" cy="26717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algn="r" defTabSz="914400">
              <a:defRPr sz="160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0800000" scaled="0"/>
                </a:gradFill>
                <a:latin typeface="Segoe Semibold" pitchFamily="34" charset="0"/>
              </a:defRPr>
            </a:lvl1pPr>
          </a:lstStyle>
          <a:p>
            <a:pPr algn="l">
              <a:lnSpc>
                <a:spcPct val="85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完美数值体系</a:t>
            </a:r>
            <a:endParaRPr 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5887891" y="3806721"/>
            <a:ext cx="796724" cy="775561"/>
            <a:chOff x="5373487" y="1105302"/>
            <a:chExt cx="796724" cy="775561"/>
          </a:xfrm>
        </p:grpSpPr>
        <p:sp>
          <p:nvSpPr>
            <p:cNvPr id="87" name="矩形 86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Productivity"/>
          <p:cNvSpPr txBox="1"/>
          <p:nvPr/>
        </p:nvSpPr>
        <p:spPr bwMode="gray">
          <a:xfrm>
            <a:off x="6826091" y="3788780"/>
            <a:ext cx="1433296" cy="26717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algn="r" defTabSz="914400">
              <a:defRPr sz="160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0800000" scaled="0"/>
                </a:gradFill>
                <a:latin typeface="Segoe Semibold" pitchFamily="34" charset="0"/>
              </a:defRPr>
            </a:lvl1pPr>
          </a:lstStyle>
          <a:p>
            <a:pPr algn="l">
              <a:lnSpc>
                <a:spcPct val="85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千人实时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PK</a:t>
            </a:r>
            <a:endParaRPr 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5" name="Picture 10" descr="E:\mu-手游美术\★暗黑最终版★\公用\ICON\物品来源图标\BZ_0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2756" y="2941314"/>
            <a:ext cx="648072" cy="710555"/>
          </a:xfrm>
          <a:prstGeom prst="rect">
            <a:avLst/>
          </a:prstGeom>
          <a:noFill/>
        </p:spPr>
      </p:pic>
      <p:pic>
        <p:nvPicPr>
          <p:cNvPr id="106" name="Picture 11" descr="E:\mu-手游美术\★暗黑最终版★\公用\ICON\物品来源图标\JY_00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2787" y="3839319"/>
            <a:ext cx="648000" cy="648000"/>
          </a:xfrm>
          <a:prstGeom prst="rect">
            <a:avLst/>
          </a:prstGeom>
          <a:noFill/>
        </p:spPr>
      </p:pic>
      <p:pic>
        <p:nvPicPr>
          <p:cNvPr id="107" name="Picture 12" descr="E:\mu-手游美术\★暗黑最终版★\公用\ICON\物品来源图标\SJ_000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2756" y="1131590"/>
            <a:ext cx="648000" cy="648000"/>
          </a:xfrm>
          <a:prstGeom prst="rect">
            <a:avLst/>
          </a:prstGeom>
          <a:noFill/>
        </p:spPr>
      </p:pic>
      <p:pic>
        <p:nvPicPr>
          <p:cNvPr id="108" name="Picture 13" descr="E:\mu-手游美术\★暗黑最终版★\公用\ICON\物品来源图标\ZY_000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92787" y="2033786"/>
            <a:ext cx="648000" cy="648000"/>
          </a:xfrm>
          <a:prstGeom prst="rect">
            <a:avLst/>
          </a:prstGeom>
          <a:noFill/>
        </p:spPr>
      </p:pic>
      <p:sp>
        <p:nvSpPr>
          <p:cNvPr id="110" name="TextBox 109"/>
          <p:cNvSpPr txBox="1"/>
          <p:nvPr/>
        </p:nvSpPr>
        <p:spPr>
          <a:xfrm>
            <a:off x="6732241" y="1386924"/>
            <a:ext cx="2016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200" dirty="0" smtClean="0">
                <a:solidFill>
                  <a:schemeClr val="bg1"/>
                </a:solidFill>
              </a:rPr>
              <a:t>Pinnacle 3D Action Mobile Game 2015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732241" y="2368734"/>
            <a:ext cx="244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Best mowing experience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732241" y="3198144"/>
            <a:ext cx="244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Perfect values and economic systems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732241" y="4103753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One thousand players in real-time PK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91297" y="5147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游戏特色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62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9"/>
          <p:cNvGrpSpPr/>
          <p:nvPr/>
        </p:nvGrpSpPr>
        <p:grpSpPr>
          <a:xfrm>
            <a:off x="778726" y="1203600"/>
            <a:ext cx="2217040" cy="597675"/>
            <a:chOff x="5431045" y="1105301"/>
            <a:chExt cx="741823" cy="802293"/>
          </a:xfrm>
        </p:grpSpPr>
        <p:sp>
          <p:nvSpPr>
            <p:cNvPr id="21" name="矩形 20"/>
            <p:cNvSpPr/>
            <p:nvPr/>
          </p:nvSpPr>
          <p:spPr>
            <a:xfrm>
              <a:off x="5431045" y="1182721"/>
              <a:ext cx="722737" cy="724873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450131" y="1105301"/>
              <a:ext cx="722737" cy="724874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59492" y="1203598"/>
            <a:ext cx="179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全屏触控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极致割草体验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55576" y="2217437"/>
            <a:ext cx="2183102" cy="2265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极致体验动作手游</a:t>
            </a:r>
            <a:endParaRPr lang="en-US" altLang="zh-CN" sz="12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2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    无与伦比操作手感</a:t>
            </a:r>
            <a:endParaRPr lang="en-US" altLang="zh-CN" sz="12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    乱军从中七进七出  </a:t>
            </a:r>
            <a:endParaRPr lang="en-US" altLang="zh-CN" sz="12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杀人如麻割草快感</a:t>
            </a:r>
            <a:endParaRPr lang="en-US" altLang="zh-CN" sz="12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12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788023" y="685522"/>
            <a:ext cx="3384377" cy="2318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07973" y="2254179"/>
            <a:ext cx="3384507" cy="23337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275856" y="2355726"/>
            <a:ext cx="3384377" cy="2334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3" name="矩形 32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91297" y="5147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游戏特色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390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11" name="图片 10" descr="7[00_00_12][20150126-115631-1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141115"/>
            <a:ext cx="4203364" cy="28022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矩形 12"/>
          <p:cNvSpPr/>
          <p:nvPr/>
        </p:nvSpPr>
        <p:spPr>
          <a:xfrm>
            <a:off x="1619672" y="4300175"/>
            <a:ext cx="15091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GVE</a:t>
            </a:r>
            <a:r>
              <a:rPr lang="zh-CN" altLang="en-US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王座天梯</a:t>
            </a:r>
            <a:endParaRPr lang="zh-CN" altLang="en-US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68144" y="4300175"/>
            <a:ext cx="15404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GVG</a:t>
            </a:r>
            <a:r>
              <a:rPr lang="zh-CN" altLang="en-US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信仰战场</a:t>
            </a:r>
            <a:endParaRPr lang="zh-CN" altLang="en-US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131590"/>
            <a:ext cx="4176464" cy="2800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矩形 15"/>
          <p:cNvSpPr/>
          <p:nvPr/>
        </p:nvSpPr>
        <p:spPr>
          <a:xfrm>
            <a:off x="791297" y="5147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游戏特色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84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987574"/>
            <a:ext cx="3456383" cy="2305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987574"/>
            <a:ext cx="3600400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矩形 14"/>
          <p:cNvSpPr/>
          <p:nvPr/>
        </p:nvSpPr>
        <p:spPr>
          <a:xfrm>
            <a:off x="791297" y="5147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游戏特色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Productivity"/>
          <p:cNvSpPr txBox="1"/>
          <p:nvPr/>
        </p:nvSpPr>
        <p:spPr bwMode="gray">
          <a:xfrm>
            <a:off x="3707904" y="4155926"/>
            <a:ext cx="1728192" cy="26717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algn="r" defTabSz="914400">
              <a:defRPr sz="160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0800000" scaled="0"/>
                </a:gradFill>
                <a:latin typeface="Segoe Semibold" pitchFamily="34" charset="0"/>
              </a:defRPr>
            </a:lvl1pPr>
          </a:lstStyle>
          <a:p>
            <a:pPr algn="l">
              <a:lnSpc>
                <a:spcPct val="85000"/>
              </a:lnSpc>
            </a:pPr>
            <a:r>
              <a:rPr lang="zh-CN" altLang="en-US" sz="1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</a:rPr>
              <a:t>人魔神三大信仰</a:t>
            </a:r>
            <a:endParaRPr lang="en-US" altLang="en-US" sz="1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n-lt"/>
            </a:endParaRPr>
          </a:p>
        </p:txBody>
      </p:sp>
      <p:sp>
        <p:nvSpPr>
          <p:cNvPr id="23" name="矩形 22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15616" y="3723879"/>
            <a:ext cx="24702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三大阵营势力</a:t>
            </a:r>
            <a:r>
              <a:rPr lang="en-US" altLang="zh-CN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GVG</a:t>
            </a:r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团战</a:t>
            </a:r>
          </a:p>
          <a:p>
            <a:pPr algn="ctr"/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2658" y="4498657"/>
            <a:ext cx="25951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全新团队混战竞技模式</a:t>
            </a:r>
          </a:p>
          <a:p>
            <a:pPr algn="ctr"/>
            <a:endParaRPr lang="zh-CN" altLang="en-US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98580" y="3725387"/>
            <a:ext cx="28302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阵营科技更丰富养成路线</a:t>
            </a:r>
          </a:p>
          <a:p>
            <a:pPr algn="ctr"/>
            <a:endParaRPr lang="zh-CN" altLang="en-US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36096" y="4500165"/>
            <a:ext cx="297344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电竞赛制性质的阵营战斗</a:t>
            </a:r>
          </a:p>
          <a:p>
            <a:pPr algn="ctr"/>
            <a:endParaRPr lang="zh-CN" altLang="en-US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zh-CN" altLang="en-US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17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91297" y="5147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游戏特色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图表 22"/>
          <p:cNvGraphicFramePr/>
          <p:nvPr>
            <p:extLst>
              <p:ext uri="{D42A27DB-BD31-4B8C-83A1-F6EECF244321}">
                <p14:modId xmlns="" xmlns:p14="http://schemas.microsoft.com/office/powerpoint/2010/main" val="2109367542"/>
              </p:ext>
            </p:extLst>
          </p:nvPr>
        </p:nvGraphicFramePr>
        <p:xfrm>
          <a:off x="978685" y="915566"/>
          <a:ext cx="4890614" cy="3284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4" name="Picture 2" descr="C:\Users\Administrator\Downloads\未标题-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8099" y="1352348"/>
            <a:ext cx="2412000" cy="2412000"/>
          </a:xfrm>
          <a:prstGeom prst="rect">
            <a:avLst/>
          </a:prstGeom>
          <a:noFill/>
        </p:spPr>
      </p:pic>
      <p:grpSp>
        <p:nvGrpSpPr>
          <p:cNvPr id="25" name="组合 24"/>
          <p:cNvGrpSpPr/>
          <p:nvPr/>
        </p:nvGrpSpPr>
        <p:grpSpPr>
          <a:xfrm>
            <a:off x="1953556" y="4166959"/>
            <a:ext cx="890252" cy="276999"/>
            <a:chOff x="3427928" y="1340876"/>
            <a:chExt cx="890252" cy="276999"/>
          </a:xfrm>
        </p:grpSpPr>
        <p:sp>
          <p:nvSpPr>
            <p:cNvPr id="26" name="矩形 25"/>
            <p:cNvSpPr/>
            <p:nvPr/>
          </p:nvSpPr>
          <p:spPr>
            <a:xfrm>
              <a:off x="3427928" y="1419530"/>
              <a:ext cx="122401" cy="122401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17961" y="134087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信仰科技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1519" y="4166959"/>
            <a:ext cx="898344" cy="276999"/>
            <a:chOff x="4421480" y="1340876"/>
            <a:chExt cx="898344" cy="276999"/>
          </a:xfrm>
        </p:grpSpPr>
        <p:sp>
          <p:nvSpPr>
            <p:cNvPr id="33" name="矩形 32"/>
            <p:cNvSpPr/>
            <p:nvPr/>
          </p:nvSpPr>
          <p:spPr>
            <a:xfrm>
              <a:off x="4421480" y="1419530"/>
              <a:ext cx="122401" cy="122401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19605" y="134087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信仰官职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158643" y="4166959"/>
            <a:ext cx="890251" cy="276999"/>
            <a:chOff x="5540079" y="1340876"/>
            <a:chExt cx="890251" cy="276999"/>
          </a:xfrm>
        </p:grpSpPr>
        <p:sp>
          <p:nvSpPr>
            <p:cNvPr id="36" name="矩形 35"/>
            <p:cNvSpPr/>
            <p:nvPr/>
          </p:nvSpPr>
          <p:spPr>
            <a:xfrm>
              <a:off x="5540079" y="1411438"/>
              <a:ext cx="122401" cy="122401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30111" y="134087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信仰战场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643535" y="1203598"/>
            <a:ext cx="30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信仰系统特色解析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8344" y="2301994"/>
            <a:ext cx="377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Calibri" pitchFamily="34" charset="0"/>
              </a:rPr>
              <a:t>每周选取信仰贡献前三名的玩家成为本信仰高阶官衔，享受专属称号、专属翅膀、信仰俸禄，并可任命信仰内其他官员</a:t>
            </a:r>
            <a:endParaRPr lang="en-US" altLang="zh-CN" sz="1000" dirty="0">
              <a:solidFill>
                <a:schemeClr val="bg1"/>
              </a:solidFill>
              <a:latin typeface="幼圆" pitchFamily="49" charset="-122"/>
              <a:ea typeface="幼圆" pitchFamily="49" charset="-122"/>
              <a:cs typeface="Calibri" pitchFamily="34" charset="0"/>
            </a:endParaRPr>
          </a:p>
        </p:txBody>
      </p:sp>
      <p:grpSp>
        <p:nvGrpSpPr>
          <p:cNvPr id="40" name="组合 86"/>
          <p:cNvGrpSpPr/>
          <p:nvPr/>
        </p:nvGrpSpPr>
        <p:grpSpPr>
          <a:xfrm>
            <a:off x="4967515" y="2009892"/>
            <a:ext cx="1216021" cy="310529"/>
            <a:chOff x="9764960" y="415258"/>
            <a:chExt cx="1216021" cy="310529"/>
          </a:xfrm>
        </p:grpSpPr>
        <p:sp>
          <p:nvSpPr>
            <p:cNvPr id="41" name="TextBox 40"/>
            <p:cNvSpPr txBox="1"/>
            <p:nvPr/>
          </p:nvSpPr>
          <p:spPr>
            <a:xfrm>
              <a:off x="10078170" y="418010"/>
              <a:ext cx="902811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信仰官职</a:t>
              </a:r>
              <a:endParaRPr lang="en-US" altLang="zh-CN" sz="1400" b="1" dirty="0" smtClean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764960" y="415258"/>
              <a:ext cx="457176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1.1</a:t>
              </a:r>
              <a:endParaRPr lang="en-US" altLang="zh-CN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954916" y="3183096"/>
            <a:ext cx="377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Calibri" pitchFamily="34" charset="0"/>
              </a:rPr>
              <a:t>信仰内三大主神可使用信仰资源进行信仰科技提升，增强信仰内所有用户的战斗能力</a:t>
            </a:r>
            <a:endParaRPr lang="en-US" altLang="zh-CN" sz="1000" dirty="0">
              <a:solidFill>
                <a:schemeClr val="bg1"/>
              </a:solidFill>
              <a:latin typeface="幼圆" pitchFamily="49" charset="-122"/>
              <a:ea typeface="幼圆" pitchFamily="49" charset="-122"/>
              <a:cs typeface="Calibri" pitchFamily="34" charset="0"/>
            </a:endParaRPr>
          </a:p>
        </p:txBody>
      </p:sp>
      <p:grpSp>
        <p:nvGrpSpPr>
          <p:cNvPr id="44" name="组合 98"/>
          <p:cNvGrpSpPr/>
          <p:nvPr/>
        </p:nvGrpSpPr>
        <p:grpSpPr>
          <a:xfrm>
            <a:off x="4946448" y="2885211"/>
            <a:ext cx="1216021" cy="310529"/>
            <a:chOff x="9764960" y="415258"/>
            <a:chExt cx="1216021" cy="310529"/>
          </a:xfrm>
        </p:grpSpPr>
        <p:sp>
          <p:nvSpPr>
            <p:cNvPr id="45" name="TextBox 44"/>
            <p:cNvSpPr txBox="1"/>
            <p:nvPr/>
          </p:nvSpPr>
          <p:spPr>
            <a:xfrm>
              <a:off x="10078170" y="418010"/>
              <a:ext cx="902811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信仰科技</a:t>
              </a:r>
              <a:endParaRPr lang="en-US" altLang="zh-CN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64960" y="415258"/>
              <a:ext cx="457176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2.1</a:t>
              </a:r>
              <a:endParaRPr lang="en-US" altLang="zh-CN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941185" y="4043848"/>
            <a:ext cx="377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Calibri" pitchFamily="34" charset="0"/>
              </a:rPr>
              <a:t>每日</a:t>
            </a:r>
            <a:r>
              <a:rPr lang="en-US" altLang="zh-CN" sz="1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Calibri" pitchFamily="34" charset="0"/>
              </a:rPr>
              <a:t>20</a:t>
            </a:r>
            <a:r>
              <a:rPr lang="zh-CN" altLang="en-US" sz="1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Calibri" pitchFamily="34" charset="0"/>
              </a:rPr>
              <a:t>至</a:t>
            </a:r>
            <a:r>
              <a:rPr lang="en-US" altLang="zh-CN" sz="1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Calibri" pitchFamily="34" charset="0"/>
              </a:rPr>
              <a:t>21</a:t>
            </a:r>
            <a:r>
              <a:rPr lang="zh-CN" altLang="en-US" sz="1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cs typeface="Calibri" pitchFamily="34" charset="0"/>
              </a:rPr>
              <a:t>时开启信仰战场，用户可参与两大信仰战场，通过击杀敌方成员获取积分，决定战场胜负，并获得大量奖励</a:t>
            </a:r>
            <a:endParaRPr lang="en-US" altLang="zh-CN" sz="1000" dirty="0">
              <a:solidFill>
                <a:schemeClr val="bg1"/>
              </a:solidFill>
              <a:latin typeface="幼圆" pitchFamily="49" charset="-122"/>
              <a:ea typeface="幼圆" pitchFamily="49" charset="-122"/>
              <a:cs typeface="Calibri" pitchFamily="34" charset="0"/>
            </a:endParaRPr>
          </a:p>
        </p:txBody>
      </p:sp>
      <p:grpSp>
        <p:nvGrpSpPr>
          <p:cNvPr id="48" name="组合 116"/>
          <p:cNvGrpSpPr/>
          <p:nvPr/>
        </p:nvGrpSpPr>
        <p:grpSpPr>
          <a:xfrm>
            <a:off x="4941185" y="3766313"/>
            <a:ext cx="1216021" cy="310529"/>
            <a:chOff x="9764960" y="415258"/>
            <a:chExt cx="1216021" cy="310529"/>
          </a:xfrm>
        </p:grpSpPr>
        <p:sp>
          <p:nvSpPr>
            <p:cNvPr id="49" name="TextBox 48"/>
            <p:cNvSpPr txBox="1"/>
            <p:nvPr/>
          </p:nvSpPr>
          <p:spPr>
            <a:xfrm>
              <a:off x="10078170" y="418010"/>
              <a:ext cx="902811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信仰战场</a:t>
              </a:r>
              <a:endParaRPr lang="en-US" altLang="zh-CN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764960" y="415258"/>
              <a:ext cx="457176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3.1</a:t>
              </a:r>
              <a:endParaRPr lang="en-US" altLang="zh-CN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51" name="组合 122"/>
          <p:cNvGrpSpPr/>
          <p:nvPr/>
        </p:nvGrpSpPr>
        <p:grpSpPr>
          <a:xfrm>
            <a:off x="4724142" y="2066412"/>
            <a:ext cx="277915" cy="270533"/>
            <a:chOff x="5373487" y="1105302"/>
            <a:chExt cx="796724" cy="775561"/>
          </a:xfrm>
        </p:grpSpPr>
        <p:sp>
          <p:nvSpPr>
            <p:cNvPr id="52" name="矩形 51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>
            <a:off x="4724142" y="2912740"/>
            <a:ext cx="251180" cy="251180"/>
          </a:xfrm>
          <a:prstGeom prst="rect">
            <a:avLst/>
          </a:prstGeom>
          <a:solidFill>
            <a:srgbClr val="893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750877" y="2893387"/>
            <a:ext cx="251180" cy="25118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724142" y="3811432"/>
            <a:ext cx="251180" cy="251180"/>
          </a:xfrm>
          <a:prstGeom prst="rect">
            <a:avLst/>
          </a:prstGeom>
          <a:solidFill>
            <a:srgbClr val="893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4750877" y="3792079"/>
            <a:ext cx="251180" cy="25118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Picture 1" descr="E:\mu-手游美术\★暗黑最终版★\公用\ICON\物品图标\bs1_1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5066" y="3771503"/>
            <a:ext cx="288000" cy="288000"/>
          </a:xfrm>
          <a:prstGeom prst="rect">
            <a:avLst/>
          </a:prstGeom>
          <a:noFill/>
        </p:spPr>
      </p:pic>
      <p:pic>
        <p:nvPicPr>
          <p:cNvPr id="59" name="Picture 2" descr="E:\mu-手游美术\★暗黑最终版★\公用\ICON\物品图标\bs1_1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5541" y="2878832"/>
            <a:ext cx="288000" cy="288000"/>
          </a:xfrm>
          <a:prstGeom prst="rect">
            <a:avLst/>
          </a:prstGeom>
          <a:noFill/>
        </p:spPr>
      </p:pic>
      <p:pic>
        <p:nvPicPr>
          <p:cNvPr id="60" name="Picture 3" descr="E:\mu-手游美术\★暗黑最终版★\公用\ICON\物品图标\bs1_2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35066" y="2048644"/>
            <a:ext cx="288000" cy="288000"/>
          </a:xfrm>
          <a:prstGeom prst="rect">
            <a:avLst/>
          </a:prstGeom>
          <a:noFill/>
        </p:spPr>
      </p:pic>
      <p:pic>
        <p:nvPicPr>
          <p:cNvPr id="1026" name="Picture 2" descr="D:\未标题-p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68574" y="1364836"/>
            <a:ext cx="2412000" cy="241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017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791297" y="514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版本流程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578205" y="897570"/>
            <a:ext cx="2021104" cy="974507"/>
            <a:chOff x="682624" y="1218709"/>
            <a:chExt cx="3105321" cy="1497280"/>
          </a:xfrm>
        </p:grpSpPr>
        <p:sp>
          <p:nvSpPr>
            <p:cNvPr id="162" name="文本框 3"/>
            <p:cNvSpPr txBox="1"/>
            <p:nvPr/>
          </p:nvSpPr>
          <p:spPr>
            <a:xfrm>
              <a:off x="682626" y="1218709"/>
              <a:ext cx="2957728" cy="47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accent6">
                      <a:lumMod val="7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1-10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新手期阶段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文本框 57"/>
            <p:cNvSpPr txBox="1"/>
            <p:nvPr/>
          </p:nvSpPr>
          <p:spPr>
            <a:xfrm>
              <a:off x="682624" y="1680375"/>
              <a:ext cx="3105321" cy="103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历时在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小时以内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开放锻造，技能，翅膀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开启巨龙宝藏，战神殿堂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3563888" y="897570"/>
            <a:ext cx="2427033" cy="1206097"/>
            <a:chOff x="4220269" y="1218709"/>
            <a:chExt cx="3313384" cy="1646563"/>
          </a:xfrm>
        </p:grpSpPr>
        <p:sp>
          <p:nvSpPr>
            <p:cNvPr id="165" name="文本框 51"/>
            <p:cNvSpPr txBox="1"/>
            <p:nvPr/>
          </p:nvSpPr>
          <p:spPr>
            <a:xfrm>
              <a:off x="4223713" y="1218709"/>
              <a:ext cx="2957729" cy="420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accent6">
                      <a:lumMod val="7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10-15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初期体验阶段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文本框 60"/>
            <p:cNvSpPr txBox="1"/>
            <p:nvPr/>
          </p:nvSpPr>
          <p:spPr>
            <a:xfrm>
              <a:off x="4220269" y="1680374"/>
              <a:ext cx="3313384" cy="1184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铺开各种任务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开启副本体系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以目标任务，推送勇者试炼和世界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Boss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6217844" y="897570"/>
            <a:ext cx="2304724" cy="972035"/>
            <a:chOff x="7764802" y="1218709"/>
            <a:chExt cx="3541089" cy="1493482"/>
          </a:xfrm>
        </p:grpSpPr>
        <p:sp>
          <p:nvSpPr>
            <p:cNvPr id="168" name="文本框 52"/>
            <p:cNvSpPr txBox="1"/>
            <p:nvPr/>
          </p:nvSpPr>
          <p:spPr>
            <a:xfrm>
              <a:off x="7764804" y="1218709"/>
              <a:ext cx="2957727" cy="47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accent6">
                      <a:lumMod val="7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15-20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61"/>
            <p:cNvSpPr txBox="1"/>
            <p:nvPr/>
          </p:nvSpPr>
          <p:spPr>
            <a:xfrm>
              <a:off x="7764802" y="1676577"/>
              <a:ext cx="3541089" cy="103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引导玩家体验战神殿堂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玩家有一定战力基础可以体验中层难度玩法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578205" y="2337729"/>
            <a:ext cx="2828099" cy="1242133"/>
            <a:chOff x="682625" y="2564604"/>
            <a:chExt cx="3612288" cy="1586558"/>
          </a:xfrm>
        </p:grpSpPr>
        <p:sp>
          <p:nvSpPr>
            <p:cNvPr id="171" name="文本框 53"/>
            <p:cNvSpPr txBox="1"/>
            <p:nvPr/>
          </p:nvSpPr>
          <p:spPr>
            <a:xfrm>
              <a:off x="682625" y="2564604"/>
              <a:ext cx="2957728" cy="39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accent6">
                      <a:lumMod val="7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20-25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主导阶段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文本框 62"/>
            <p:cNvSpPr txBox="1"/>
            <p:nvPr/>
          </p:nvSpPr>
          <p:spPr>
            <a:xfrm>
              <a:off x="682625" y="3042568"/>
              <a:ext cx="3612288" cy="110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依靠前期培养的习惯引导用户更积极参与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PVP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TVT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GVG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将在此阶段扮演最核心角色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PVP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产出需要满足大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在此阶段的养成需求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3563888" y="2337730"/>
            <a:ext cx="3253928" cy="922575"/>
            <a:chOff x="4223714" y="2564604"/>
            <a:chExt cx="3539455" cy="1003530"/>
          </a:xfrm>
        </p:grpSpPr>
        <p:sp>
          <p:nvSpPr>
            <p:cNvPr id="174" name="文本框 55"/>
            <p:cNvSpPr txBox="1"/>
            <p:nvPr/>
          </p:nvSpPr>
          <p:spPr>
            <a:xfrm>
              <a:off x="4223714" y="2564604"/>
              <a:ext cx="2957728" cy="33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accent6">
                      <a:lumMod val="7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25-30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标杆道具追求阶段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文本框 64"/>
            <p:cNvSpPr txBox="1"/>
            <p:nvPr/>
          </p:nvSpPr>
          <p:spPr>
            <a:xfrm>
              <a:off x="4257436" y="3045872"/>
              <a:ext cx="3505733" cy="52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开启所有系统及其子系统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初步沉淀重度玩家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6217844" y="2337730"/>
            <a:ext cx="2602008" cy="1027832"/>
            <a:chOff x="4223714" y="2564604"/>
            <a:chExt cx="3539455" cy="1398138"/>
          </a:xfrm>
        </p:grpSpPr>
        <p:sp>
          <p:nvSpPr>
            <p:cNvPr id="177" name="文本框 55"/>
            <p:cNvSpPr txBox="1"/>
            <p:nvPr/>
          </p:nvSpPr>
          <p:spPr>
            <a:xfrm>
              <a:off x="4223714" y="2564604"/>
              <a:ext cx="2957728" cy="41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accent6">
                      <a:lumMod val="7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30-60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标杆道具追求阶段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文本框 64"/>
            <p:cNvSpPr txBox="1"/>
            <p:nvPr/>
          </p:nvSpPr>
          <p:spPr>
            <a:xfrm>
              <a:off x="4257437" y="3045872"/>
              <a:ext cx="3505732" cy="916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体验高层难度玩法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个别大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有材料进行标杆制造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沉淀重度玩家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9" name="文本框 17"/>
          <p:cNvSpPr txBox="1">
            <a:spLocks noChangeArrowheads="1"/>
          </p:cNvSpPr>
          <p:nvPr/>
        </p:nvSpPr>
        <p:spPr bwMode="auto">
          <a:xfrm>
            <a:off x="1331640" y="4011463"/>
            <a:ext cx="720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级</a:t>
            </a:r>
            <a:endParaRPr lang="zh-CN" altLang="en-US" sz="1400" b="1" dirty="0">
              <a:solidFill>
                <a:srgbClr val="E4650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0" name="文本框 17"/>
          <p:cNvSpPr txBox="1">
            <a:spLocks noChangeArrowheads="1"/>
          </p:cNvSpPr>
          <p:nvPr/>
        </p:nvSpPr>
        <p:spPr bwMode="auto">
          <a:xfrm>
            <a:off x="2339752" y="4011463"/>
            <a:ext cx="720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12</a:t>
            </a:r>
            <a:r>
              <a:rPr lang="zh-CN" altLang="en-US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级</a:t>
            </a:r>
            <a:endParaRPr lang="zh-CN" altLang="en-US" sz="1400" b="1" dirty="0">
              <a:solidFill>
                <a:srgbClr val="E4650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1" name="文本框 17"/>
          <p:cNvSpPr txBox="1">
            <a:spLocks noChangeArrowheads="1"/>
          </p:cNvSpPr>
          <p:nvPr/>
        </p:nvSpPr>
        <p:spPr bwMode="auto">
          <a:xfrm>
            <a:off x="5364088" y="4011463"/>
            <a:ext cx="720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25</a:t>
            </a:r>
            <a:r>
              <a:rPr lang="zh-CN" altLang="en-US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级</a:t>
            </a:r>
            <a:endParaRPr lang="zh-CN" altLang="en-US" sz="1400" b="1" dirty="0">
              <a:solidFill>
                <a:srgbClr val="E4650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2" name="文本框 17"/>
          <p:cNvSpPr txBox="1">
            <a:spLocks noChangeArrowheads="1"/>
          </p:cNvSpPr>
          <p:nvPr/>
        </p:nvSpPr>
        <p:spPr bwMode="auto">
          <a:xfrm>
            <a:off x="3347864" y="4011463"/>
            <a:ext cx="720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15</a:t>
            </a:r>
            <a:r>
              <a:rPr lang="zh-CN" altLang="en-US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级</a:t>
            </a:r>
            <a:endParaRPr lang="zh-CN" altLang="en-US" sz="1400" b="1" dirty="0">
              <a:solidFill>
                <a:srgbClr val="E4650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3" name="文本框 17"/>
          <p:cNvSpPr txBox="1">
            <a:spLocks noChangeArrowheads="1"/>
          </p:cNvSpPr>
          <p:nvPr/>
        </p:nvSpPr>
        <p:spPr bwMode="auto">
          <a:xfrm>
            <a:off x="4355976" y="4011463"/>
            <a:ext cx="720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</a:t>
            </a:r>
            <a:r>
              <a:rPr lang="zh-CN" altLang="en-US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级</a:t>
            </a:r>
            <a:endParaRPr lang="zh-CN" altLang="en-US" sz="1400" b="1" dirty="0">
              <a:solidFill>
                <a:srgbClr val="E4650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4" name="文本框 17"/>
          <p:cNvSpPr txBox="1">
            <a:spLocks noChangeArrowheads="1"/>
          </p:cNvSpPr>
          <p:nvPr/>
        </p:nvSpPr>
        <p:spPr bwMode="auto">
          <a:xfrm>
            <a:off x="6372200" y="4011463"/>
            <a:ext cx="720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30</a:t>
            </a:r>
            <a:r>
              <a:rPr lang="zh-CN" altLang="en-US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级</a:t>
            </a:r>
            <a:endParaRPr lang="zh-CN" altLang="en-US" sz="1400" b="1" dirty="0">
              <a:solidFill>
                <a:srgbClr val="E4650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5" name="文本框 17"/>
          <p:cNvSpPr txBox="1">
            <a:spLocks noChangeArrowheads="1"/>
          </p:cNvSpPr>
          <p:nvPr/>
        </p:nvSpPr>
        <p:spPr bwMode="auto">
          <a:xfrm>
            <a:off x="8388424" y="4011463"/>
            <a:ext cx="720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60</a:t>
            </a:r>
            <a:r>
              <a:rPr lang="zh-CN" altLang="en-US" sz="1400" b="1" dirty="0" smtClean="0">
                <a:solidFill>
                  <a:srgbClr val="E4650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级</a:t>
            </a:r>
            <a:endParaRPr lang="zh-CN" altLang="en-US" sz="1400" b="1" dirty="0">
              <a:solidFill>
                <a:srgbClr val="E4650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186" name="直接连接符 185"/>
          <p:cNvCxnSpPr/>
          <p:nvPr/>
        </p:nvCxnSpPr>
        <p:spPr bwMode="auto">
          <a:xfrm>
            <a:off x="1691680" y="3940919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465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接连接符 5"/>
          <p:cNvCxnSpPr>
            <a:cxnSpLocks noChangeShapeType="1"/>
          </p:cNvCxnSpPr>
          <p:nvPr/>
        </p:nvCxnSpPr>
        <p:spPr bwMode="auto">
          <a:xfrm flipV="1">
            <a:off x="1691680" y="3796456"/>
            <a:ext cx="0" cy="144463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接连接符 187"/>
          <p:cNvCxnSpPr/>
          <p:nvPr/>
        </p:nvCxnSpPr>
        <p:spPr bwMode="auto">
          <a:xfrm>
            <a:off x="2195736" y="3940919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968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接连接符 188"/>
          <p:cNvCxnSpPr>
            <a:cxnSpLocks noChangeShapeType="1"/>
          </p:cNvCxnSpPr>
          <p:nvPr/>
        </p:nvCxnSpPr>
        <p:spPr bwMode="auto">
          <a:xfrm flipV="1">
            <a:off x="2195736" y="3867894"/>
            <a:ext cx="0" cy="73025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接连接符 189"/>
          <p:cNvCxnSpPr/>
          <p:nvPr/>
        </p:nvCxnSpPr>
        <p:spPr bwMode="auto">
          <a:xfrm>
            <a:off x="2699792" y="3940919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465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接连接符 5"/>
          <p:cNvCxnSpPr>
            <a:cxnSpLocks noChangeShapeType="1"/>
          </p:cNvCxnSpPr>
          <p:nvPr/>
        </p:nvCxnSpPr>
        <p:spPr bwMode="auto">
          <a:xfrm flipV="1">
            <a:off x="2699792" y="3796456"/>
            <a:ext cx="0" cy="144463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接连接符 191"/>
          <p:cNvCxnSpPr/>
          <p:nvPr/>
        </p:nvCxnSpPr>
        <p:spPr bwMode="auto">
          <a:xfrm>
            <a:off x="3203848" y="3940919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968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接连接符 192"/>
          <p:cNvCxnSpPr>
            <a:cxnSpLocks noChangeShapeType="1"/>
          </p:cNvCxnSpPr>
          <p:nvPr/>
        </p:nvCxnSpPr>
        <p:spPr bwMode="auto">
          <a:xfrm flipV="1">
            <a:off x="3203848" y="3867894"/>
            <a:ext cx="0" cy="73025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接连接符 193"/>
          <p:cNvCxnSpPr/>
          <p:nvPr/>
        </p:nvCxnSpPr>
        <p:spPr bwMode="auto">
          <a:xfrm>
            <a:off x="3707904" y="3940919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465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接连接符 5"/>
          <p:cNvCxnSpPr>
            <a:cxnSpLocks noChangeShapeType="1"/>
          </p:cNvCxnSpPr>
          <p:nvPr/>
        </p:nvCxnSpPr>
        <p:spPr bwMode="auto">
          <a:xfrm flipV="1">
            <a:off x="3707904" y="3796456"/>
            <a:ext cx="0" cy="144463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" name="直接连接符 195"/>
          <p:cNvCxnSpPr/>
          <p:nvPr/>
        </p:nvCxnSpPr>
        <p:spPr bwMode="auto">
          <a:xfrm>
            <a:off x="4211960" y="3940919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968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直接连接符 196"/>
          <p:cNvCxnSpPr>
            <a:cxnSpLocks noChangeShapeType="1"/>
          </p:cNvCxnSpPr>
          <p:nvPr/>
        </p:nvCxnSpPr>
        <p:spPr bwMode="auto">
          <a:xfrm flipV="1">
            <a:off x="4211960" y="3867894"/>
            <a:ext cx="0" cy="73025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8" name="直接连接符 197"/>
          <p:cNvCxnSpPr/>
          <p:nvPr/>
        </p:nvCxnSpPr>
        <p:spPr bwMode="auto">
          <a:xfrm>
            <a:off x="4716016" y="3940919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465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9" name="直接连接符 5"/>
          <p:cNvCxnSpPr>
            <a:cxnSpLocks noChangeShapeType="1"/>
          </p:cNvCxnSpPr>
          <p:nvPr/>
        </p:nvCxnSpPr>
        <p:spPr bwMode="auto">
          <a:xfrm flipV="1">
            <a:off x="4716016" y="3796456"/>
            <a:ext cx="0" cy="144463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直接连接符 199"/>
          <p:cNvCxnSpPr/>
          <p:nvPr/>
        </p:nvCxnSpPr>
        <p:spPr bwMode="auto">
          <a:xfrm>
            <a:off x="5220072" y="3940919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968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直接连接符 200"/>
          <p:cNvCxnSpPr>
            <a:cxnSpLocks noChangeShapeType="1"/>
          </p:cNvCxnSpPr>
          <p:nvPr/>
        </p:nvCxnSpPr>
        <p:spPr bwMode="auto">
          <a:xfrm flipV="1">
            <a:off x="5220072" y="3867894"/>
            <a:ext cx="0" cy="73025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直接连接符 201"/>
          <p:cNvCxnSpPr/>
          <p:nvPr/>
        </p:nvCxnSpPr>
        <p:spPr bwMode="auto">
          <a:xfrm>
            <a:off x="5724128" y="3940919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465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直接连接符 5"/>
          <p:cNvCxnSpPr>
            <a:cxnSpLocks noChangeShapeType="1"/>
          </p:cNvCxnSpPr>
          <p:nvPr/>
        </p:nvCxnSpPr>
        <p:spPr bwMode="auto">
          <a:xfrm flipV="1">
            <a:off x="5724128" y="3796456"/>
            <a:ext cx="0" cy="144463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04" name="组合 203"/>
          <p:cNvGrpSpPr/>
          <p:nvPr/>
        </p:nvGrpSpPr>
        <p:grpSpPr>
          <a:xfrm>
            <a:off x="6228184" y="3867894"/>
            <a:ext cx="504056" cy="73025"/>
            <a:chOff x="3060427" y="3427983"/>
            <a:chExt cx="504056" cy="73025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060427" y="3501008"/>
              <a:ext cx="50405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E9680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" name="直接连接符 205"/>
            <p:cNvCxnSpPr>
              <a:cxnSpLocks noChangeShapeType="1"/>
            </p:cNvCxnSpPr>
            <p:nvPr/>
          </p:nvCxnSpPr>
          <p:spPr bwMode="auto">
            <a:xfrm flipV="1">
              <a:off x="3060427" y="3427983"/>
              <a:ext cx="0" cy="73025"/>
            </a:xfrm>
            <a:prstGeom prst="line">
              <a:avLst/>
            </a:prstGeom>
            <a:noFill/>
            <a:ln w="19050" algn="ctr">
              <a:solidFill>
                <a:srgbClr val="E4650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07" name="直接连接符 5"/>
          <p:cNvCxnSpPr>
            <a:cxnSpLocks noChangeShapeType="1"/>
          </p:cNvCxnSpPr>
          <p:nvPr/>
        </p:nvCxnSpPr>
        <p:spPr bwMode="auto">
          <a:xfrm flipV="1">
            <a:off x="6732240" y="3796456"/>
            <a:ext cx="0" cy="144463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8" name="直接连接符 207"/>
          <p:cNvCxnSpPr/>
          <p:nvPr/>
        </p:nvCxnSpPr>
        <p:spPr bwMode="auto">
          <a:xfrm>
            <a:off x="8748464" y="3940919"/>
            <a:ext cx="21602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465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9" name="直接连接符 5"/>
          <p:cNvCxnSpPr>
            <a:cxnSpLocks noChangeShapeType="1"/>
          </p:cNvCxnSpPr>
          <p:nvPr/>
        </p:nvCxnSpPr>
        <p:spPr bwMode="auto">
          <a:xfrm flipV="1">
            <a:off x="8748464" y="3796456"/>
            <a:ext cx="0" cy="144463"/>
          </a:xfrm>
          <a:prstGeom prst="line">
            <a:avLst/>
          </a:prstGeom>
          <a:noFill/>
          <a:ln w="19050" algn="ctr">
            <a:solidFill>
              <a:srgbClr val="E4650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接连接符 209"/>
          <p:cNvCxnSpPr/>
          <p:nvPr/>
        </p:nvCxnSpPr>
        <p:spPr bwMode="auto">
          <a:xfrm>
            <a:off x="1475656" y="3940919"/>
            <a:ext cx="21602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968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1" name="组合 210"/>
          <p:cNvGrpSpPr/>
          <p:nvPr/>
        </p:nvGrpSpPr>
        <p:grpSpPr>
          <a:xfrm>
            <a:off x="6732240" y="3795886"/>
            <a:ext cx="2016224" cy="145033"/>
            <a:chOff x="8533035" y="4460919"/>
            <a:chExt cx="2016224" cy="145033"/>
          </a:xfrm>
        </p:grpSpPr>
        <p:cxnSp>
          <p:nvCxnSpPr>
            <p:cNvPr id="212" name="直接连接符 211"/>
            <p:cNvCxnSpPr/>
            <p:nvPr/>
          </p:nvCxnSpPr>
          <p:spPr bwMode="auto">
            <a:xfrm>
              <a:off x="8533035" y="4605382"/>
              <a:ext cx="50405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E465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3" name="直接连接符 212"/>
            <p:cNvCxnSpPr/>
            <p:nvPr/>
          </p:nvCxnSpPr>
          <p:spPr bwMode="auto">
            <a:xfrm>
              <a:off x="9037091" y="4605382"/>
              <a:ext cx="50405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E9680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4" name="直接连接符 213"/>
            <p:cNvCxnSpPr>
              <a:cxnSpLocks noChangeShapeType="1"/>
            </p:cNvCxnSpPr>
            <p:nvPr/>
          </p:nvCxnSpPr>
          <p:spPr bwMode="auto">
            <a:xfrm flipV="1">
              <a:off x="9037091" y="4532357"/>
              <a:ext cx="0" cy="73025"/>
            </a:xfrm>
            <a:prstGeom prst="line">
              <a:avLst/>
            </a:prstGeom>
            <a:noFill/>
            <a:ln w="19050" algn="ctr">
              <a:solidFill>
                <a:srgbClr val="E4650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" name="直接连接符 214"/>
            <p:cNvCxnSpPr/>
            <p:nvPr/>
          </p:nvCxnSpPr>
          <p:spPr bwMode="auto">
            <a:xfrm>
              <a:off x="9541147" y="4605382"/>
              <a:ext cx="50405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E465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6" name="直接连接符 5"/>
            <p:cNvCxnSpPr>
              <a:cxnSpLocks noChangeShapeType="1"/>
            </p:cNvCxnSpPr>
            <p:nvPr/>
          </p:nvCxnSpPr>
          <p:spPr bwMode="auto">
            <a:xfrm flipV="1">
              <a:off x="9541147" y="4460919"/>
              <a:ext cx="0" cy="144463"/>
            </a:xfrm>
            <a:prstGeom prst="line">
              <a:avLst/>
            </a:prstGeom>
            <a:noFill/>
            <a:ln w="19050" algn="ctr">
              <a:solidFill>
                <a:srgbClr val="E4650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7" name="直接连接符 216"/>
            <p:cNvCxnSpPr/>
            <p:nvPr/>
          </p:nvCxnSpPr>
          <p:spPr bwMode="auto">
            <a:xfrm>
              <a:off x="10045203" y="4605952"/>
              <a:ext cx="50405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E9680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8" name="直接连接符 217"/>
            <p:cNvCxnSpPr>
              <a:cxnSpLocks noChangeShapeType="1"/>
            </p:cNvCxnSpPr>
            <p:nvPr/>
          </p:nvCxnSpPr>
          <p:spPr bwMode="auto">
            <a:xfrm flipV="1">
              <a:off x="10045203" y="4532927"/>
              <a:ext cx="0" cy="73025"/>
            </a:xfrm>
            <a:prstGeom prst="line">
              <a:avLst/>
            </a:prstGeom>
            <a:noFill/>
            <a:ln w="19050" algn="ctr">
              <a:solidFill>
                <a:srgbClr val="E4650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19" name="直接连接符 218"/>
          <p:cNvCxnSpPr/>
          <p:nvPr/>
        </p:nvCxnSpPr>
        <p:spPr bwMode="auto">
          <a:xfrm flipV="1">
            <a:off x="179512" y="4563720"/>
            <a:ext cx="2313257" cy="23241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4650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文本框 4"/>
          <p:cNvSpPr txBox="1"/>
          <p:nvPr/>
        </p:nvSpPr>
        <p:spPr>
          <a:xfrm>
            <a:off x="133999" y="4659982"/>
            <a:ext cx="2016224" cy="307777"/>
          </a:xfrm>
          <a:prstGeom prst="rect">
            <a:avLst/>
          </a:prstGeom>
          <a:ln w="19050">
            <a:solidFill>
              <a:srgbClr val="E4650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E465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成长线兴奋点</a:t>
            </a:r>
            <a:endParaRPr lang="en-US" altLang="zh-CN" sz="1400" b="1" dirty="0" smtClean="0">
              <a:solidFill>
                <a:srgbClr val="E465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文本框 17"/>
          <p:cNvSpPr txBox="1">
            <a:spLocks noChangeArrowheads="1"/>
          </p:cNvSpPr>
          <p:nvPr/>
        </p:nvSpPr>
        <p:spPr bwMode="auto">
          <a:xfrm>
            <a:off x="3347864" y="4347696"/>
            <a:ext cx="72008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PVE</a:t>
            </a:r>
            <a:endParaRPr lang="zh-CN" altLang="en-US" sz="12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2" name="文本框 17"/>
          <p:cNvSpPr txBox="1">
            <a:spLocks noChangeArrowheads="1"/>
          </p:cNvSpPr>
          <p:nvPr/>
        </p:nvSpPr>
        <p:spPr bwMode="auto">
          <a:xfrm>
            <a:off x="4860032" y="4347696"/>
            <a:ext cx="72008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PVP</a:t>
            </a:r>
            <a:endParaRPr lang="zh-CN" altLang="en-US" sz="12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3" name="文本框 17"/>
          <p:cNvSpPr txBox="1">
            <a:spLocks noChangeArrowheads="1"/>
          </p:cNvSpPr>
          <p:nvPr/>
        </p:nvSpPr>
        <p:spPr bwMode="auto">
          <a:xfrm>
            <a:off x="6372200" y="4347696"/>
            <a:ext cx="72008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活动</a:t>
            </a:r>
            <a:endParaRPr lang="zh-CN" altLang="en-US" sz="12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4" name="文本框 17"/>
          <p:cNvSpPr txBox="1">
            <a:spLocks noChangeArrowheads="1"/>
          </p:cNvSpPr>
          <p:nvPr/>
        </p:nvSpPr>
        <p:spPr bwMode="auto">
          <a:xfrm>
            <a:off x="8388424" y="4347696"/>
            <a:ext cx="72008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收集</a:t>
            </a:r>
            <a:endParaRPr lang="zh-CN" altLang="en-US" sz="12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225" name="直接连接符 224"/>
          <p:cNvCxnSpPr/>
          <p:nvPr/>
        </p:nvCxnSpPr>
        <p:spPr bwMode="auto">
          <a:xfrm>
            <a:off x="2483768" y="4563720"/>
            <a:ext cx="79208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4650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直接连接符 225"/>
          <p:cNvCxnSpPr/>
          <p:nvPr/>
        </p:nvCxnSpPr>
        <p:spPr bwMode="auto">
          <a:xfrm>
            <a:off x="4139952" y="4563720"/>
            <a:ext cx="64807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4650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直接连接符 226"/>
          <p:cNvCxnSpPr/>
          <p:nvPr/>
        </p:nvCxnSpPr>
        <p:spPr bwMode="auto">
          <a:xfrm>
            <a:off x="5652120" y="4563720"/>
            <a:ext cx="64807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4650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直接连接符 227"/>
          <p:cNvCxnSpPr/>
          <p:nvPr/>
        </p:nvCxnSpPr>
        <p:spPr bwMode="auto">
          <a:xfrm>
            <a:off x="7164288" y="4563720"/>
            <a:ext cx="11521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4650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365032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0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220" grpId="0" animBg="1"/>
      <p:bldP spid="221" grpId="0" animBg="1"/>
      <p:bldP spid="222" grpId="0" animBg="1"/>
      <p:bldP spid="223" grpId="0" animBg="1"/>
      <p:bldP spid="2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0162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896" y="-20538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grpSp>
        <p:nvGrpSpPr>
          <p:cNvPr id="30" name="组合 16"/>
          <p:cNvGrpSpPr>
            <a:grpSpLocks/>
          </p:cNvGrpSpPr>
          <p:nvPr/>
        </p:nvGrpSpPr>
        <p:grpSpPr bwMode="auto">
          <a:xfrm>
            <a:off x="755576" y="699542"/>
            <a:ext cx="7425308" cy="2650873"/>
            <a:chOff x="1533995" y="1196936"/>
            <a:chExt cx="9053795" cy="3233198"/>
          </a:xfrm>
        </p:grpSpPr>
        <p:grpSp>
          <p:nvGrpSpPr>
            <p:cNvPr id="35" name="组合 24"/>
            <p:cNvGrpSpPr>
              <a:grpSpLocks/>
            </p:cNvGrpSpPr>
            <p:nvPr/>
          </p:nvGrpSpPr>
          <p:grpSpPr bwMode="auto">
            <a:xfrm>
              <a:off x="2377705" y="1606587"/>
              <a:ext cx="7627940" cy="2535821"/>
              <a:chOff x="160455" y="2401980"/>
              <a:chExt cx="8570409" cy="2849134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3803741" y="2496607"/>
                <a:ext cx="1517928" cy="1518373"/>
              </a:xfrm>
              <a:prstGeom prst="ellipse">
                <a:avLst/>
              </a:prstGeom>
              <a:solidFill>
                <a:srgbClr val="DA5C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zh-CN" sz="6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 rot="1143419">
                <a:off x="6101146" y="4816095"/>
                <a:ext cx="433439" cy="43535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7" name="直接连接符 96"/>
              <p:cNvCxnSpPr>
                <a:stCxn id="98" idx="5"/>
                <a:endCxn id="96" idx="2"/>
              </p:cNvCxnSpPr>
              <p:nvPr/>
            </p:nvCxnSpPr>
            <p:spPr>
              <a:xfrm>
                <a:off x="5164704" y="3868674"/>
                <a:ext cx="947144" cy="109372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椭圆 97"/>
              <p:cNvSpPr/>
              <p:nvPr/>
            </p:nvSpPr>
            <p:spPr>
              <a:xfrm>
                <a:off x="3698504" y="2402044"/>
                <a:ext cx="1717702" cy="171820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 rot="751598">
                <a:off x="1538444" y="3322702"/>
                <a:ext cx="610025" cy="608419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0" name="直接连接符 99"/>
              <p:cNvCxnSpPr>
                <a:stCxn id="98" idx="2"/>
                <a:endCxn id="99" idx="7"/>
              </p:cNvCxnSpPr>
              <p:nvPr/>
            </p:nvCxnSpPr>
            <p:spPr>
              <a:xfrm flipH="1">
                <a:off x="2100309" y="3262039"/>
                <a:ext cx="1598194" cy="20161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椭圆 100"/>
              <p:cNvSpPr/>
              <p:nvPr/>
            </p:nvSpPr>
            <p:spPr>
              <a:xfrm>
                <a:off x="159645" y="4155933"/>
                <a:ext cx="1038113" cy="1038417"/>
              </a:xfrm>
              <a:prstGeom prst="ellipse">
                <a:avLst/>
              </a:prstGeom>
              <a:solidFill>
                <a:srgbClr val="E46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2" name="直接连接符 101"/>
              <p:cNvCxnSpPr>
                <a:stCxn id="99" idx="3"/>
                <a:endCxn id="101" idx="7"/>
              </p:cNvCxnSpPr>
              <p:nvPr/>
            </p:nvCxnSpPr>
            <p:spPr>
              <a:xfrm flipH="1">
                <a:off x="1046143" y="3790169"/>
                <a:ext cx="540461" cy="51742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椭圆 102"/>
              <p:cNvSpPr/>
              <p:nvPr/>
            </p:nvSpPr>
            <p:spPr>
              <a:xfrm rot="19720759">
                <a:off x="7603020" y="3345897"/>
                <a:ext cx="1127298" cy="1129413"/>
              </a:xfrm>
              <a:prstGeom prst="ellipse">
                <a:avLst/>
              </a:prstGeom>
              <a:solidFill>
                <a:srgbClr val="DA5C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4" name="直接连接符 103"/>
              <p:cNvCxnSpPr>
                <a:stCxn id="103" idx="2"/>
                <a:endCxn id="96" idx="7"/>
              </p:cNvCxnSpPr>
              <p:nvPr/>
            </p:nvCxnSpPr>
            <p:spPr>
              <a:xfrm flipH="1">
                <a:off x="6513181" y="4204108"/>
                <a:ext cx="1171890" cy="73509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矩形 104"/>
              <p:cNvSpPr/>
              <p:nvPr/>
            </p:nvSpPr>
            <p:spPr>
              <a:xfrm>
                <a:off x="3941087" y="3006895"/>
                <a:ext cx="1243238" cy="519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养成线</a:t>
                </a:r>
              </a:p>
            </p:txBody>
          </p:sp>
        </p:grpSp>
        <p:grpSp>
          <p:nvGrpSpPr>
            <p:cNvPr id="42" name="组合 60"/>
            <p:cNvGrpSpPr>
              <a:grpSpLocks/>
            </p:cNvGrpSpPr>
            <p:nvPr/>
          </p:nvGrpSpPr>
          <p:grpSpPr bwMode="auto">
            <a:xfrm>
              <a:off x="4983740" y="1196936"/>
              <a:ext cx="2474989" cy="2374081"/>
              <a:chOff x="1396975" y="2322434"/>
              <a:chExt cx="2780786" cy="2667411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1396975" y="3471473"/>
                <a:ext cx="651050" cy="649457"/>
              </a:xfrm>
              <a:prstGeom prst="ellipse">
                <a:avLst/>
              </a:prstGeom>
              <a:solidFill>
                <a:srgbClr val="DA5C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3603410" y="2986165"/>
                <a:ext cx="574351" cy="574519"/>
              </a:xfrm>
              <a:prstGeom prst="ellipse">
                <a:avLst/>
              </a:prstGeom>
              <a:solidFill>
                <a:srgbClr val="FB89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2961278" y="4392131"/>
                <a:ext cx="597540" cy="597714"/>
              </a:xfrm>
              <a:prstGeom prst="ellipse">
                <a:avLst/>
              </a:prstGeom>
              <a:solidFill>
                <a:srgbClr val="FB89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2522488" y="4536653"/>
                <a:ext cx="226530" cy="2248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2081915" y="2322434"/>
                <a:ext cx="626078" cy="62626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3929827" y="3885412"/>
                <a:ext cx="214044" cy="214107"/>
              </a:xfrm>
              <a:prstGeom prst="ellipse">
                <a:avLst/>
              </a:prstGeom>
              <a:solidFill>
                <a:srgbClr val="DA5C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1885708" y="3089649"/>
                <a:ext cx="214044" cy="215890"/>
              </a:xfrm>
              <a:prstGeom prst="ellipse">
                <a:avLst/>
              </a:prstGeom>
              <a:solidFill>
                <a:srgbClr val="DA5C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2083698" y="4245825"/>
                <a:ext cx="267555" cy="267633"/>
              </a:xfrm>
              <a:prstGeom prst="ellipse">
                <a:avLst/>
              </a:prstGeom>
              <a:solidFill>
                <a:srgbClr val="FB89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1832197" y="2789900"/>
                <a:ext cx="130209" cy="130248"/>
              </a:xfrm>
              <a:prstGeom prst="ellipse">
                <a:avLst/>
              </a:prstGeom>
              <a:solidFill>
                <a:srgbClr val="DA5C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2891715" y="2661436"/>
                <a:ext cx="130209" cy="128464"/>
              </a:xfrm>
              <a:prstGeom prst="ellipse">
                <a:avLst/>
              </a:prstGeom>
              <a:solidFill>
                <a:srgbClr val="FB89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26"/>
            <p:cNvGrpSpPr>
              <a:grpSpLocks/>
            </p:cNvGrpSpPr>
            <p:nvPr/>
          </p:nvGrpSpPr>
          <p:grpSpPr bwMode="auto">
            <a:xfrm>
              <a:off x="8959716" y="2403364"/>
              <a:ext cx="1077199" cy="1077199"/>
              <a:chOff x="9996515" y="3160131"/>
              <a:chExt cx="1210292" cy="1210292"/>
            </a:xfrm>
          </p:grpSpPr>
          <p:grpSp>
            <p:nvGrpSpPr>
              <p:cNvPr id="79" name="组合 46"/>
              <p:cNvGrpSpPr>
                <a:grpSpLocks/>
              </p:cNvGrpSpPr>
              <p:nvPr/>
            </p:nvGrpSpPr>
            <p:grpSpPr bwMode="auto">
              <a:xfrm>
                <a:off x="9996515" y="3160131"/>
                <a:ext cx="1210292" cy="1210292"/>
                <a:chOff x="9996515" y="3160131"/>
                <a:chExt cx="1210292" cy="1210292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10049181" y="3205256"/>
                  <a:ext cx="1121946" cy="1120491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9995670" y="3160651"/>
                  <a:ext cx="1211131" cy="1209702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80" name="矩形 79"/>
              <p:cNvSpPr/>
              <p:nvPr/>
            </p:nvSpPr>
            <p:spPr>
              <a:xfrm>
                <a:off x="10113394" y="3542475"/>
                <a:ext cx="986385" cy="41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数值线</a:t>
                </a:r>
              </a:p>
            </p:txBody>
          </p:sp>
        </p:grpSp>
        <p:grpSp>
          <p:nvGrpSpPr>
            <p:cNvPr id="44" name="组合 27"/>
            <p:cNvGrpSpPr>
              <a:grpSpLocks/>
            </p:cNvGrpSpPr>
            <p:nvPr/>
          </p:nvGrpSpPr>
          <p:grpSpPr bwMode="auto">
            <a:xfrm>
              <a:off x="1634011" y="1579672"/>
              <a:ext cx="5279542" cy="2850462"/>
              <a:chOff x="1308450" y="2276561"/>
              <a:chExt cx="5931856" cy="3202651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073657" y="4003659"/>
                <a:ext cx="1134432" cy="113476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153924" y="4381914"/>
                <a:ext cx="984602" cy="413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玩法线</a:t>
                </a:r>
              </a:p>
            </p:txBody>
          </p:sp>
          <p:grpSp>
            <p:nvGrpSpPr>
              <p:cNvPr id="69" name="组合 30"/>
              <p:cNvGrpSpPr>
                <a:grpSpLocks/>
              </p:cNvGrpSpPr>
              <p:nvPr/>
            </p:nvGrpSpPr>
            <p:grpSpPr bwMode="auto">
              <a:xfrm>
                <a:off x="1308450" y="2276561"/>
                <a:ext cx="5931856" cy="3202651"/>
                <a:chOff x="1153884" y="682478"/>
                <a:chExt cx="7433846" cy="4013585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1153884" y="3470735"/>
                  <a:ext cx="894138" cy="894400"/>
                </a:xfrm>
                <a:prstGeom prst="ellipse">
                  <a:avLst/>
                </a:prstGeom>
                <a:solidFill>
                  <a:srgbClr val="D6A1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3630645" y="3282911"/>
                  <a:ext cx="261535" cy="259376"/>
                </a:xfrm>
                <a:prstGeom prst="ellipse">
                  <a:avLst/>
                </a:prstGeom>
                <a:solidFill>
                  <a:srgbClr val="FB89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3259578" y="4083399"/>
                  <a:ext cx="612484" cy="612664"/>
                </a:xfrm>
                <a:prstGeom prst="ellipse">
                  <a:avLst/>
                </a:prstGeom>
                <a:solidFill>
                  <a:srgbClr val="FB89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3172399" y="2621055"/>
                  <a:ext cx="243653" cy="243723"/>
                </a:xfrm>
                <a:prstGeom prst="ellipse">
                  <a:avLst/>
                </a:prstGeom>
                <a:solidFill>
                  <a:srgbClr val="DA5C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3927945" y="3884394"/>
                  <a:ext cx="125179" cy="125216"/>
                </a:xfrm>
                <a:prstGeom prst="ellipse">
                  <a:avLst/>
                </a:prstGeom>
                <a:solidFill>
                  <a:srgbClr val="DA5C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2099434" y="4239919"/>
                  <a:ext cx="196710" cy="196768"/>
                </a:xfrm>
                <a:prstGeom prst="ellipse">
                  <a:avLst/>
                </a:prstGeom>
                <a:solidFill>
                  <a:srgbClr val="FB89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2452618" y="2223047"/>
                  <a:ext cx="567777" cy="56794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2852745" y="4488114"/>
                  <a:ext cx="129650" cy="129688"/>
                </a:xfrm>
                <a:prstGeom prst="ellipse">
                  <a:avLst/>
                </a:prstGeom>
                <a:solidFill>
                  <a:srgbClr val="DA5C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8326195" y="682478"/>
                  <a:ext cx="261535" cy="259376"/>
                </a:xfrm>
                <a:prstGeom prst="ellipse">
                  <a:avLst/>
                </a:prstGeom>
                <a:solidFill>
                  <a:srgbClr val="FB89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45" name="椭圆 6"/>
            <p:cNvSpPr>
              <a:spLocks noChangeArrowheads="1"/>
            </p:cNvSpPr>
            <p:nvPr/>
          </p:nvSpPr>
          <p:spPr bwMode="auto">
            <a:xfrm>
              <a:off x="9871263" y="1941290"/>
              <a:ext cx="609519" cy="60951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椭圆 94"/>
            <p:cNvSpPr>
              <a:spLocks noChangeArrowheads="1"/>
            </p:cNvSpPr>
            <p:nvPr/>
          </p:nvSpPr>
          <p:spPr bwMode="auto">
            <a:xfrm>
              <a:off x="10102063" y="2726690"/>
              <a:ext cx="231675" cy="231675"/>
            </a:xfrm>
            <a:prstGeom prst="ellipse">
              <a:avLst/>
            </a:prstGeom>
            <a:solidFill>
              <a:srgbClr val="E465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椭圆 95"/>
            <p:cNvSpPr>
              <a:spLocks noChangeArrowheads="1"/>
            </p:cNvSpPr>
            <p:nvPr/>
          </p:nvSpPr>
          <p:spPr bwMode="auto">
            <a:xfrm>
              <a:off x="9681489" y="3466885"/>
              <a:ext cx="504746" cy="504746"/>
            </a:xfrm>
            <a:prstGeom prst="ellipse">
              <a:avLst/>
            </a:prstGeom>
            <a:solidFill>
              <a:srgbClr val="F496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椭圆 96"/>
            <p:cNvSpPr>
              <a:spLocks noChangeArrowheads="1"/>
            </p:cNvSpPr>
            <p:nvPr/>
          </p:nvSpPr>
          <p:spPr bwMode="auto">
            <a:xfrm>
              <a:off x="10249107" y="3151754"/>
              <a:ext cx="231675" cy="2316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文本框 7"/>
            <p:cNvSpPr txBox="1">
              <a:spLocks noChangeArrowheads="1"/>
            </p:cNvSpPr>
            <p:nvPr/>
          </p:nvSpPr>
          <p:spPr bwMode="auto">
            <a:xfrm>
              <a:off x="9764253" y="2086832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经验线</a:t>
              </a:r>
            </a:p>
          </p:txBody>
        </p:sp>
        <p:sp>
          <p:nvSpPr>
            <p:cNvPr id="50" name="文本框 98"/>
            <p:cNvSpPr txBox="1">
              <a:spLocks noChangeArrowheads="1"/>
            </p:cNvSpPr>
            <p:nvPr/>
          </p:nvSpPr>
          <p:spPr bwMode="auto">
            <a:xfrm>
              <a:off x="9522093" y="3590640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金币线</a:t>
              </a:r>
            </a:p>
          </p:txBody>
        </p:sp>
        <p:sp>
          <p:nvSpPr>
            <p:cNvPr id="51" name="文本框 107"/>
            <p:cNvSpPr txBox="1">
              <a:spLocks noChangeArrowheads="1"/>
            </p:cNvSpPr>
            <p:nvPr/>
          </p:nvSpPr>
          <p:spPr bwMode="auto">
            <a:xfrm>
              <a:off x="5455585" y="1336452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宠物线</a:t>
              </a:r>
            </a:p>
          </p:txBody>
        </p:sp>
        <p:sp>
          <p:nvSpPr>
            <p:cNvPr id="52" name="文本框 108"/>
            <p:cNvSpPr txBox="1">
              <a:spLocks noChangeArrowheads="1"/>
            </p:cNvSpPr>
            <p:nvPr/>
          </p:nvSpPr>
          <p:spPr bwMode="auto">
            <a:xfrm>
              <a:off x="6780303" y="1899850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技能线</a:t>
              </a:r>
            </a:p>
          </p:txBody>
        </p:sp>
        <p:sp>
          <p:nvSpPr>
            <p:cNvPr id="53" name="文本框 109"/>
            <p:cNvSpPr txBox="1">
              <a:spLocks noChangeArrowheads="1"/>
            </p:cNvSpPr>
            <p:nvPr/>
          </p:nvSpPr>
          <p:spPr bwMode="auto">
            <a:xfrm>
              <a:off x="4857982" y="2363831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翅膀线</a:t>
              </a:r>
            </a:p>
          </p:txBody>
        </p:sp>
        <p:sp>
          <p:nvSpPr>
            <p:cNvPr id="58" name="文本框 110"/>
            <p:cNvSpPr txBox="1">
              <a:spLocks noChangeArrowheads="1"/>
            </p:cNvSpPr>
            <p:nvPr/>
          </p:nvSpPr>
          <p:spPr bwMode="auto">
            <a:xfrm>
              <a:off x="6225936" y="3169393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装备线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111"/>
            <p:cNvSpPr txBox="1">
              <a:spLocks noChangeArrowheads="1"/>
            </p:cNvSpPr>
            <p:nvPr/>
          </p:nvSpPr>
          <p:spPr bwMode="auto">
            <a:xfrm>
              <a:off x="6459006" y="1200068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装备线</a:t>
              </a:r>
            </a:p>
          </p:txBody>
        </p:sp>
        <p:sp>
          <p:nvSpPr>
            <p:cNvPr id="61" name="文本框 112"/>
            <p:cNvSpPr txBox="1">
              <a:spLocks noChangeArrowheads="1"/>
            </p:cNvSpPr>
            <p:nvPr/>
          </p:nvSpPr>
          <p:spPr bwMode="auto">
            <a:xfrm>
              <a:off x="1656161" y="3003067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</a:p>
          </p:txBody>
        </p:sp>
        <p:sp>
          <p:nvSpPr>
            <p:cNvPr id="62" name="文本框 113"/>
            <p:cNvSpPr txBox="1">
              <a:spLocks noChangeArrowheads="1"/>
            </p:cNvSpPr>
            <p:nvPr/>
          </p:nvSpPr>
          <p:spPr bwMode="auto">
            <a:xfrm>
              <a:off x="2925841" y="4068104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副本</a:t>
              </a:r>
            </a:p>
          </p:txBody>
        </p:sp>
        <p:sp>
          <p:nvSpPr>
            <p:cNvPr id="63" name="文本框 114"/>
            <p:cNvSpPr txBox="1">
              <a:spLocks noChangeArrowheads="1"/>
            </p:cNvSpPr>
            <p:nvPr/>
          </p:nvSpPr>
          <p:spPr bwMode="auto">
            <a:xfrm>
              <a:off x="2353492" y="2733070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sp>
          <p:nvSpPr>
            <p:cNvPr id="64" name="文本框 115"/>
            <p:cNvSpPr txBox="1">
              <a:spLocks noChangeArrowheads="1"/>
            </p:cNvSpPr>
            <p:nvPr/>
          </p:nvSpPr>
          <p:spPr bwMode="auto">
            <a:xfrm>
              <a:off x="1533995" y="3729139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椭圆 95"/>
            <p:cNvSpPr>
              <a:spLocks noChangeArrowheads="1"/>
            </p:cNvSpPr>
            <p:nvPr/>
          </p:nvSpPr>
          <p:spPr bwMode="auto">
            <a:xfrm>
              <a:off x="8399423" y="2464356"/>
              <a:ext cx="504746" cy="504746"/>
            </a:xfrm>
            <a:prstGeom prst="ellipse">
              <a:avLst/>
            </a:prstGeom>
            <a:solidFill>
              <a:srgbClr val="F496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文本框 98"/>
            <p:cNvSpPr txBox="1">
              <a:spLocks noChangeArrowheads="1"/>
            </p:cNvSpPr>
            <p:nvPr/>
          </p:nvSpPr>
          <p:spPr bwMode="auto">
            <a:xfrm>
              <a:off x="8240027" y="2588111"/>
              <a:ext cx="823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体力线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6" name="椭圆 105"/>
          <p:cNvSpPr/>
          <p:nvPr/>
        </p:nvSpPr>
        <p:spPr bwMode="auto">
          <a:xfrm>
            <a:off x="2412355" y="3212977"/>
            <a:ext cx="156240" cy="157542"/>
          </a:xfrm>
          <a:prstGeom prst="ellipse">
            <a:avLst/>
          </a:prstGeom>
          <a:solidFill>
            <a:srgbClr val="DA5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79512" y="3723878"/>
            <a:ext cx="2395971" cy="1086334"/>
            <a:chOff x="366713" y="4725594"/>
            <a:chExt cx="2809875" cy="1022705"/>
          </a:xfrm>
        </p:grpSpPr>
        <p:sp>
          <p:nvSpPr>
            <p:cNvPr id="108" name="矩形 4115"/>
            <p:cNvSpPr>
              <a:spLocks noChangeArrowheads="1"/>
            </p:cNvSpPr>
            <p:nvPr/>
          </p:nvSpPr>
          <p:spPr bwMode="auto">
            <a:xfrm>
              <a:off x="366713" y="4725594"/>
              <a:ext cx="2448702" cy="36988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algn="ctr">
              <a:noFill/>
              <a:round/>
              <a:headEnd/>
              <a:tailEnd/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玩法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内容丰富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文本框 4116"/>
            <p:cNvSpPr txBox="1">
              <a:spLocks noChangeArrowheads="1"/>
            </p:cNvSpPr>
            <p:nvPr/>
          </p:nvSpPr>
          <p:spPr bwMode="auto">
            <a:xfrm>
              <a:off x="366713" y="5205019"/>
              <a:ext cx="2809875" cy="543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任务系统、副本系统形式多样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PVP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GVG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元素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2411760" y="3723878"/>
            <a:ext cx="2124000" cy="1056506"/>
            <a:chOff x="3444874" y="4725594"/>
            <a:chExt cx="2861533" cy="1056506"/>
          </a:xfrm>
        </p:grpSpPr>
        <p:sp>
          <p:nvSpPr>
            <p:cNvPr id="111" name="矩形 130"/>
            <p:cNvSpPr>
              <a:spLocks noChangeArrowheads="1"/>
            </p:cNvSpPr>
            <p:nvPr/>
          </p:nvSpPr>
          <p:spPr bwMode="auto">
            <a:xfrm>
              <a:off x="3444874" y="4725594"/>
              <a:ext cx="2861533" cy="36988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algn="ctr">
              <a:noFill/>
              <a:round/>
              <a:headEnd/>
              <a:tailEnd/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横线、纵线培养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文本框 134"/>
            <p:cNvSpPr txBox="1">
              <a:spLocks noChangeArrowheads="1"/>
            </p:cNvSpPr>
            <p:nvPr/>
          </p:nvSpPr>
          <p:spPr bwMode="auto">
            <a:xfrm>
              <a:off x="3444875" y="5205019"/>
              <a:ext cx="2809875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装备、技能等纵线养成线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精灵、翅膀等横线养成线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4644008" y="3723878"/>
            <a:ext cx="2088000" cy="1059681"/>
            <a:chOff x="6523037" y="4725594"/>
            <a:chExt cx="2817629" cy="1059681"/>
          </a:xfrm>
        </p:grpSpPr>
        <p:sp>
          <p:nvSpPr>
            <p:cNvPr id="114" name="矩形 131"/>
            <p:cNvSpPr>
              <a:spLocks noChangeArrowheads="1"/>
            </p:cNvSpPr>
            <p:nvPr/>
          </p:nvSpPr>
          <p:spPr bwMode="auto">
            <a:xfrm>
              <a:off x="6523037" y="4725594"/>
              <a:ext cx="2817629" cy="36988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algn="ctr">
              <a:noFill/>
              <a:round/>
              <a:headEnd/>
              <a:tailEnd/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辅线养成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文本框 135"/>
            <p:cNvSpPr txBox="1">
              <a:spLocks noChangeArrowheads="1"/>
            </p:cNvSpPr>
            <p:nvPr/>
          </p:nvSpPr>
          <p:spPr bwMode="auto">
            <a:xfrm>
              <a:off x="6523038" y="5208194"/>
              <a:ext cx="2811462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声望、荣誉辅线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信仰、活动辅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6847727" y="3723878"/>
            <a:ext cx="2188769" cy="1294118"/>
            <a:chOff x="9601200" y="4730356"/>
            <a:chExt cx="2424113" cy="1294118"/>
          </a:xfrm>
        </p:grpSpPr>
        <p:sp>
          <p:nvSpPr>
            <p:cNvPr id="117" name="矩形 132"/>
            <p:cNvSpPr>
              <a:spLocks noChangeArrowheads="1"/>
            </p:cNvSpPr>
            <p:nvPr/>
          </p:nvSpPr>
          <p:spPr bwMode="auto">
            <a:xfrm>
              <a:off x="9601200" y="4730356"/>
              <a:ext cx="2312509" cy="36988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algn="ctr">
              <a:noFill/>
              <a:round/>
              <a:headEnd/>
              <a:tailEnd/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节奏合理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文本框 136"/>
            <p:cNvSpPr txBox="1">
              <a:spLocks noChangeArrowheads="1"/>
            </p:cNvSpPr>
            <p:nvPr/>
          </p:nvSpPr>
          <p:spPr bwMode="auto">
            <a:xfrm>
              <a:off x="9601200" y="5205019"/>
              <a:ext cx="2424113" cy="819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新手引导期到基本系统开放到最后各个核心系统开放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成长兴奋点丰富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91297" y="514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版本流程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214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-740618"/>
            <a:ext cx="4572000" cy="2743200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-3400453" y="-2204895"/>
            <a:ext cx="12580965" cy="7512949"/>
            <a:chOff x="-8739519" y="-1445590"/>
            <a:chExt cx="18591286" cy="11102120"/>
          </a:xfrm>
        </p:grpSpPr>
        <p:sp>
          <p:nvSpPr>
            <p:cNvPr id="65" name="矩形 64"/>
            <p:cNvSpPr/>
            <p:nvPr/>
          </p:nvSpPr>
          <p:spPr>
            <a:xfrm flipH="1">
              <a:off x="-3807154" y="1675894"/>
              <a:ext cx="6146544" cy="7600711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直角三角形 65"/>
            <p:cNvSpPr/>
            <p:nvPr/>
          </p:nvSpPr>
          <p:spPr>
            <a:xfrm rot="5400000" flipH="1">
              <a:off x="-664019" y="3003408"/>
              <a:ext cx="9656531" cy="3649713"/>
            </a:xfrm>
            <a:prstGeom prst="rtTriangle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直角三角形 66"/>
            <p:cNvSpPr/>
            <p:nvPr/>
          </p:nvSpPr>
          <p:spPr>
            <a:xfrm flipH="1">
              <a:off x="-8739519" y="2542375"/>
              <a:ext cx="18591286" cy="7114152"/>
            </a:xfrm>
            <a:prstGeom prst="rtTriangle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 rot="4140000" flipH="1" flipV="1">
              <a:off x="-292082" y="1813211"/>
              <a:ext cx="6624000" cy="106397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 rot="20340000" flipH="1" flipV="1">
              <a:off x="2769962" y="3904280"/>
              <a:ext cx="6624000" cy="106397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/>
        </p:nvSpPr>
        <p:spPr>
          <a:xfrm rot="20344917">
            <a:off x="-337298" y="1492515"/>
            <a:ext cx="6906372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8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 </a:t>
            </a:r>
            <a:endParaRPr lang="en-US" altLang="zh-CN" sz="8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 rot="4140000" flipH="1" flipV="1">
            <a:off x="1698628" y="4545362"/>
            <a:ext cx="4482547" cy="370296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 rot="20338400">
            <a:off x="3619070" y="2961865"/>
            <a:ext cx="3370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 品 简 介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Product introduction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Freeform 12"/>
          <p:cNvSpPr>
            <a:spLocks noEditPoints="1"/>
          </p:cNvSpPr>
          <p:nvPr/>
        </p:nvSpPr>
        <p:spPr bwMode="black">
          <a:xfrm rot="20338400" flipH="1">
            <a:off x="3300358" y="3243651"/>
            <a:ext cx="167693" cy="167693"/>
          </a:xfrm>
          <a:custGeom>
            <a:avLst/>
            <a:gdLst>
              <a:gd name="T0" fmla="*/ 903142498 w 709"/>
              <a:gd name="T1" fmla="*/ 725701985 h 709"/>
              <a:gd name="T2" fmla="*/ 475137523 w 709"/>
              <a:gd name="T3" fmla="*/ 902671917 h 709"/>
              <a:gd name="T4" fmla="*/ 475137523 w 709"/>
              <a:gd name="T5" fmla="*/ 374309124 h 709"/>
              <a:gd name="T6" fmla="*/ 903142498 w 709"/>
              <a:gd name="T7" fmla="*/ 196067383 h 709"/>
              <a:gd name="T8" fmla="*/ 903142498 w 709"/>
              <a:gd name="T9" fmla="*/ 725701985 h 709"/>
              <a:gd name="T10" fmla="*/ 426732037 w 709"/>
              <a:gd name="T11" fmla="*/ 374309124 h 709"/>
              <a:gd name="T12" fmla="*/ 0 w 709"/>
              <a:gd name="T13" fmla="*/ 196067383 h 709"/>
              <a:gd name="T14" fmla="*/ 0 w 709"/>
              <a:gd name="T15" fmla="*/ 725701985 h 709"/>
              <a:gd name="T16" fmla="*/ 426732037 w 709"/>
              <a:gd name="T17" fmla="*/ 902671917 h 709"/>
              <a:gd name="T18" fmla="*/ 426732037 w 709"/>
              <a:gd name="T19" fmla="*/ 374309124 h 709"/>
              <a:gd name="T20" fmla="*/ 450934780 w 709"/>
              <a:gd name="T21" fmla="*/ 0 h 709"/>
              <a:gd name="T22" fmla="*/ 0 w 709"/>
              <a:gd name="T23" fmla="*/ 160418357 h 709"/>
              <a:gd name="T24" fmla="*/ 450934780 w 709"/>
              <a:gd name="T25" fmla="*/ 341207103 h 709"/>
              <a:gd name="T26" fmla="*/ 903142498 w 709"/>
              <a:gd name="T27" fmla="*/ 160418357 h 709"/>
              <a:gd name="T28" fmla="*/ 450934780 w 709"/>
              <a:gd name="T29" fmla="*/ 0 h 70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82305" tIns="41153" rIns="82305" bIns="41153"/>
          <a:lstStyle/>
          <a:p>
            <a:pPr algn="r"/>
            <a:endParaRPr lang="zh-CN" altLang="en-US" sz="1400"/>
          </a:p>
        </p:txBody>
      </p:sp>
      <p:sp>
        <p:nvSpPr>
          <p:cNvPr id="77" name="矩形 76"/>
          <p:cNvSpPr/>
          <p:nvPr/>
        </p:nvSpPr>
        <p:spPr>
          <a:xfrm rot="20338400">
            <a:off x="3453753" y="2568114"/>
            <a:ext cx="2969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团 队 简 介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Team overview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Light bulb Icon"/>
          <p:cNvSpPr>
            <a:spLocks noEditPoints="1"/>
          </p:cNvSpPr>
          <p:nvPr/>
        </p:nvSpPr>
        <p:spPr bwMode="auto">
          <a:xfrm rot="20338400">
            <a:off x="3489937" y="3656464"/>
            <a:ext cx="140321" cy="257305"/>
          </a:xfrm>
          <a:custGeom>
            <a:avLst/>
            <a:gdLst>
              <a:gd name="T0" fmla="*/ 653160582 w 122"/>
              <a:gd name="T1" fmla="*/ 2147483647 h 224"/>
              <a:gd name="T2" fmla="*/ 2147483647 w 122"/>
              <a:gd name="T3" fmla="*/ 796470505 h 224"/>
              <a:gd name="T4" fmla="*/ 2147483647 w 122"/>
              <a:gd name="T5" fmla="*/ 1049890751 h 224"/>
              <a:gd name="T6" fmla="*/ 2147483647 w 122"/>
              <a:gd name="T7" fmla="*/ 1484329755 h 224"/>
              <a:gd name="T8" fmla="*/ 616873883 w 122"/>
              <a:gd name="T9" fmla="*/ 2147483647 h 224"/>
              <a:gd name="T10" fmla="*/ 508013786 w 122"/>
              <a:gd name="T11" fmla="*/ 2147483647 h 224"/>
              <a:gd name="T12" fmla="*/ 72573398 w 122"/>
              <a:gd name="T13" fmla="*/ 2147483647 h 224"/>
              <a:gd name="T14" fmla="*/ 362866990 w 122"/>
              <a:gd name="T15" fmla="*/ 1810163521 h 224"/>
              <a:gd name="T16" fmla="*/ 290293592 w 122"/>
              <a:gd name="T17" fmla="*/ 2099787518 h 224"/>
              <a:gd name="T18" fmla="*/ 326580291 w 122"/>
              <a:gd name="T19" fmla="*/ 2147483647 h 224"/>
              <a:gd name="T20" fmla="*/ 508013786 w 122"/>
              <a:gd name="T21" fmla="*/ 2147483647 h 224"/>
              <a:gd name="T22" fmla="*/ 2147483647 w 122"/>
              <a:gd name="T23" fmla="*/ 1484329755 h 224"/>
              <a:gd name="T24" fmla="*/ 2147483647 w 122"/>
              <a:gd name="T25" fmla="*/ 1267113261 h 224"/>
              <a:gd name="T26" fmla="*/ 2147483647 w 122"/>
              <a:gd name="T27" fmla="*/ 977489264 h 224"/>
              <a:gd name="T28" fmla="*/ 435440388 w 122"/>
              <a:gd name="T29" fmla="*/ 2027380014 h 224"/>
              <a:gd name="T30" fmla="*/ 362866990 w 122"/>
              <a:gd name="T31" fmla="*/ 579254011 h 224"/>
              <a:gd name="T32" fmla="*/ 2147483647 w 122"/>
              <a:gd name="T33" fmla="*/ 325827749 h 224"/>
              <a:gd name="T34" fmla="*/ 2147483647 w 122"/>
              <a:gd name="T35" fmla="*/ 977489264 h 224"/>
              <a:gd name="T36" fmla="*/ 508013786 w 122"/>
              <a:gd name="T37" fmla="*/ 1520533507 h 224"/>
              <a:gd name="T38" fmla="*/ 72573398 w 122"/>
              <a:gd name="T39" fmla="*/ 1122298254 h 224"/>
              <a:gd name="T40" fmla="*/ 326580291 w 122"/>
              <a:gd name="T41" fmla="*/ 1158502006 h 224"/>
              <a:gd name="T42" fmla="*/ 580587184 w 122"/>
              <a:gd name="T43" fmla="*/ 1303317013 h 224"/>
              <a:gd name="T44" fmla="*/ 2147483647 w 122"/>
              <a:gd name="T45" fmla="*/ 506846508 h 224"/>
              <a:gd name="T46" fmla="*/ 2147483647 w 122"/>
              <a:gd name="T47" fmla="*/ 253420245 h 224"/>
              <a:gd name="T48" fmla="*/ 435440388 w 122"/>
              <a:gd name="T49" fmla="*/ 796470505 h 224"/>
              <a:gd name="T50" fmla="*/ 2147483647 w 122"/>
              <a:gd name="T51" fmla="*/ 2147483647 h 224"/>
              <a:gd name="T52" fmla="*/ 2147483647 w 122"/>
              <a:gd name="T53" fmla="*/ 2147483647 h 224"/>
              <a:gd name="T54" fmla="*/ 2147483647 w 122"/>
              <a:gd name="T55" fmla="*/ 2147483647 h 224"/>
              <a:gd name="T56" fmla="*/ 2147483647 w 122"/>
              <a:gd name="T57" fmla="*/ 2147483647 h 224"/>
              <a:gd name="T58" fmla="*/ 2147483647 w 122"/>
              <a:gd name="T59" fmla="*/ 2147483647 h 224"/>
              <a:gd name="T60" fmla="*/ 1487754658 w 122"/>
              <a:gd name="T61" fmla="*/ 2147483647 h 224"/>
              <a:gd name="T62" fmla="*/ 653160582 w 122"/>
              <a:gd name="T63" fmla="*/ 2147483647 h 224"/>
              <a:gd name="T64" fmla="*/ 1052314271 w 122"/>
              <a:gd name="T65" fmla="*/ 2147483647 h 224"/>
              <a:gd name="T66" fmla="*/ 834594077 w 122"/>
              <a:gd name="T67" fmla="*/ 2147483647 h 224"/>
              <a:gd name="T68" fmla="*/ 362866990 w 122"/>
              <a:gd name="T69" fmla="*/ 2147483647 h 224"/>
              <a:gd name="T70" fmla="*/ 72573398 w 122"/>
              <a:gd name="T71" fmla="*/ 2147483647 h 224"/>
              <a:gd name="T72" fmla="*/ 108860097 w 122"/>
              <a:gd name="T73" fmla="*/ 2147483647 h 224"/>
              <a:gd name="T74" fmla="*/ 2147483647 w 122"/>
              <a:gd name="T75" fmla="*/ 1991176263 h 224"/>
              <a:gd name="T76" fmla="*/ 2147483647 w 122"/>
              <a:gd name="T77" fmla="*/ 2147483647 h 224"/>
              <a:gd name="T78" fmla="*/ 2147483647 w 122"/>
              <a:gd name="T79" fmla="*/ 2147483647 h 224"/>
              <a:gd name="T80" fmla="*/ 2032055143 w 122"/>
              <a:gd name="T81" fmla="*/ 2147483647 h 224"/>
              <a:gd name="T82" fmla="*/ 2147483647 w 122"/>
              <a:gd name="T83" fmla="*/ 2147483647 h 224"/>
              <a:gd name="T84" fmla="*/ 2147483647 w 122"/>
              <a:gd name="T85" fmla="*/ 2147483647 h 224"/>
              <a:gd name="T86" fmla="*/ 2147483647 w 122"/>
              <a:gd name="T87" fmla="*/ 2147483647 h 224"/>
              <a:gd name="T88" fmla="*/ 2147483647 w 122"/>
              <a:gd name="T89" fmla="*/ 2147483647 h 224"/>
              <a:gd name="T90" fmla="*/ 2147483647 w 122"/>
              <a:gd name="T91" fmla="*/ 2147483647 h 224"/>
              <a:gd name="T92" fmla="*/ 2147483647 w 122"/>
              <a:gd name="T93" fmla="*/ 2147483647 h 224"/>
              <a:gd name="T94" fmla="*/ 2147483647 w 122"/>
              <a:gd name="T95" fmla="*/ 2147483647 h 224"/>
              <a:gd name="T96" fmla="*/ 907167475 w 122"/>
              <a:gd name="T97" fmla="*/ 2147483647 h 224"/>
              <a:gd name="T98" fmla="*/ 435440388 w 122"/>
              <a:gd name="T99" fmla="*/ 2147483647 h 224"/>
              <a:gd name="T100" fmla="*/ 290293592 w 122"/>
              <a:gd name="T101" fmla="*/ 2147483647 h 224"/>
              <a:gd name="T102" fmla="*/ 290293592 w 122"/>
              <a:gd name="T103" fmla="*/ 2147483647 h 224"/>
              <a:gd name="T104" fmla="*/ 435440388 w 122"/>
              <a:gd name="T105" fmla="*/ 2147483647 h 224"/>
              <a:gd name="T106" fmla="*/ 907167475 w 122"/>
              <a:gd name="T107" fmla="*/ 2147483647 h 224"/>
              <a:gd name="T108" fmla="*/ 1270034464 w 122"/>
              <a:gd name="T109" fmla="*/ 2147483647 h 224"/>
              <a:gd name="T110" fmla="*/ 1814334949 w 122"/>
              <a:gd name="T111" fmla="*/ 2147483647 h 224"/>
              <a:gd name="T112" fmla="*/ 1741761551 w 122"/>
              <a:gd name="T113" fmla="*/ 2147483647 h 224"/>
              <a:gd name="T114" fmla="*/ 1778048250 w 122"/>
              <a:gd name="T115" fmla="*/ 2147483647 h 224"/>
              <a:gd name="T116" fmla="*/ 2147483647 w 122"/>
              <a:gd name="T117" fmla="*/ 2147483647 h 224"/>
              <a:gd name="T118" fmla="*/ 2147483647 w 122"/>
              <a:gd name="T119" fmla="*/ 2147483647 h 224"/>
              <a:gd name="T120" fmla="*/ 2147483647 w 122"/>
              <a:gd name="T121" fmla="*/ 2147483647 h 224"/>
              <a:gd name="T122" fmla="*/ 2147483647 w 122"/>
              <a:gd name="T123" fmla="*/ 2147483647 h 224"/>
              <a:gd name="T124" fmla="*/ 2147483647 w 122"/>
              <a:gd name="T125" fmla="*/ 2147483647 h 22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2" h="224">
                <a:moveTo>
                  <a:pt x="18" y="137"/>
                </a:moveTo>
                <a:cubicBezTo>
                  <a:pt x="18" y="137"/>
                  <a:pt x="18" y="137"/>
                  <a:pt x="18" y="137"/>
                </a:cubicBezTo>
                <a:moveTo>
                  <a:pt x="10" y="50"/>
                </a:moveTo>
                <a:cubicBezTo>
                  <a:pt x="105" y="22"/>
                  <a:pt x="105" y="22"/>
                  <a:pt x="105" y="22"/>
                </a:cubicBezTo>
                <a:cubicBezTo>
                  <a:pt x="106" y="21"/>
                  <a:pt x="107" y="21"/>
                  <a:pt x="108" y="21"/>
                </a:cubicBezTo>
                <a:cubicBezTo>
                  <a:pt x="113" y="21"/>
                  <a:pt x="118" y="24"/>
                  <a:pt x="119" y="29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1" y="36"/>
                  <a:pt x="121" y="39"/>
                  <a:pt x="119" y="41"/>
                </a:cubicBezTo>
                <a:cubicBezTo>
                  <a:pt x="118" y="44"/>
                  <a:pt x="116" y="46"/>
                  <a:pt x="113" y="47"/>
                </a:cubicBezTo>
                <a:cubicBezTo>
                  <a:pt x="17" y="75"/>
                  <a:pt x="17" y="75"/>
                  <a:pt x="17" y="75"/>
                </a:cubicBezTo>
                <a:cubicBezTo>
                  <a:pt x="16" y="76"/>
                  <a:pt x="15" y="76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6"/>
                  <a:pt x="5" y="73"/>
                  <a:pt x="3" y="68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1"/>
                  <a:pt x="2" y="58"/>
                  <a:pt x="3" y="56"/>
                </a:cubicBezTo>
                <a:cubicBezTo>
                  <a:pt x="5" y="53"/>
                  <a:pt x="7" y="51"/>
                  <a:pt x="10" y="50"/>
                </a:cubicBezTo>
                <a:close/>
                <a:moveTo>
                  <a:pt x="12" y="56"/>
                </a:moveTo>
                <a:cubicBezTo>
                  <a:pt x="10" y="56"/>
                  <a:pt x="9" y="57"/>
                  <a:pt x="8" y="58"/>
                </a:cubicBezTo>
                <a:cubicBezTo>
                  <a:pt x="8" y="60"/>
                  <a:pt x="8" y="61"/>
                  <a:pt x="8" y="62"/>
                </a:cubicBezTo>
                <a:cubicBezTo>
                  <a:pt x="9" y="66"/>
                  <a:pt x="9" y="66"/>
                  <a:pt x="9" y="66"/>
                </a:cubicBezTo>
                <a:cubicBezTo>
                  <a:pt x="10" y="68"/>
                  <a:pt x="12" y="70"/>
                  <a:pt x="14" y="70"/>
                </a:cubicBezTo>
                <a:cubicBezTo>
                  <a:pt x="14" y="70"/>
                  <a:pt x="14" y="70"/>
                  <a:pt x="14" y="70"/>
                </a:cubicBezTo>
                <a:cubicBezTo>
                  <a:pt x="15" y="70"/>
                  <a:pt x="15" y="70"/>
                  <a:pt x="16" y="70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2" y="41"/>
                  <a:pt x="113" y="40"/>
                  <a:pt x="114" y="39"/>
                </a:cubicBezTo>
                <a:cubicBezTo>
                  <a:pt x="115" y="37"/>
                  <a:pt x="115" y="36"/>
                  <a:pt x="115" y="35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29"/>
                  <a:pt x="111" y="27"/>
                  <a:pt x="108" y="27"/>
                </a:cubicBezTo>
                <a:cubicBezTo>
                  <a:pt x="108" y="27"/>
                  <a:pt x="107" y="27"/>
                  <a:pt x="107" y="27"/>
                </a:cubicBezTo>
                <a:lnTo>
                  <a:pt x="12" y="56"/>
                </a:lnTo>
                <a:close/>
                <a:moveTo>
                  <a:pt x="2" y="31"/>
                </a:moveTo>
                <a:cubicBezTo>
                  <a:pt x="0" y="25"/>
                  <a:pt x="4" y="18"/>
                  <a:pt x="10" y="16"/>
                </a:cubicBezTo>
                <a:cubicBezTo>
                  <a:pt x="59" y="1"/>
                  <a:pt x="59" y="1"/>
                  <a:pt x="59" y="1"/>
                </a:cubicBezTo>
                <a:cubicBezTo>
                  <a:pt x="65" y="0"/>
                  <a:pt x="72" y="3"/>
                  <a:pt x="73" y="9"/>
                </a:cubicBezTo>
                <a:cubicBezTo>
                  <a:pt x="75" y="12"/>
                  <a:pt x="75" y="12"/>
                  <a:pt x="75" y="12"/>
                </a:cubicBezTo>
                <a:cubicBezTo>
                  <a:pt x="76" y="18"/>
                  <a:pt x="73" y="25"/>
                  <a:pt x="67" y="27"/>
                </a:cubicBezTo>
                <a:cubicBezTo>
                  <a:pt x="18" y="42"/>
                  <a:pt x="18" y="42"/>
                  <a:pt x="18" y="42"/>
                </a:cubicBezTo>
                <a:cubicBezTo>
                  <a:pt x="16" y="42"/>
                  <a:pt x="15" y="42"/>
                  <a:pt x="14" y="42"/>
                </a:cubicBezTo>
                <a:cubicBezTo>
                  <a:pt x="9" y="42"/>
                  <a:pt x="5" y="39"/>
                  <a:pt x="3" y="34"/>
                </a:cubicBezTo>
                <a:lnTo>
                  <a:pt x="2" y="31"/>
                </a:lnTo>
                <a:close/>
                <a:moveTo>
                  <a:pt x="8" y="29"/>
                </a:moveTo>
                <a:cubicBezTo>
                  <a:pt x="9" y="32"/>
                  <a:pt x="9" y="32"/>
                  <a:pt x="9" y="32"/>
                </a:cubicBezTo>
                <a:cubicBezTo>
                  <a:pt x="10" y="35"/>
                  <a:pt x="12" y="36"/>
                  <a:pt x="14" y="36"/>
                </a:cubicBezTo>
                <a:cubicBezTo>
                  <a:pt x="15" y="36"/>
                  <a:pt x="15" y="36"/>
                  <a:pt x="16" y="36"/>
                </a:cubicBezTo>
                <a:cubicBezTo>
                  <a:pt x="65" y="21"/>
                  <a:pt x="65" y="21"/>
                  <a:pt x="65" y="21"/>
                </a:cubicBezTo>
                <a:cubicBezTo>
                  <a:pt x="68" y="20"/>
                  <a:pt x="70" y="17"/>
                  <a:pt x="69" y="14"/>
                </a:cubicBezTo>
                <a:cubicBezTo>
                  <a:pt x="68" y="11"/>
                  <a:pt x="68" y="11"/>
                  <a:pt x="68" y="11"/>
                </a:cubicBezTo>
                <a:cubicBezTo>
                  <a:pt x="67" y="8"/>
                  <a:pt x="65" y="7"/>
                  <a:pt x="63" y="7"/>
                </a:cubicBezTo>
                <a:cubicBezTo>
                  <a:pt x="62" y="7"/>
                  <a:pt x="62" y="7"/>
                  <a:pt x="61" y="7"/>
                </a:cubicBezTo>
                <a:cubicBezTo>
                  <a:pt x="12" y="22"/>
                  <a:pt x="12" y="22"/>
                  <a:pt x="12" y="22"/>
                </a:cubicBezTo>
                <a:cubicBezTo>
                  <a:pt x="9" y="23"/>
                  <a:pt x="7" y="26"/>
                  <a:pt x="8" y="29"/>
                </a:cubicBezTo>
                <a:close/>
                <a:moveTo>
                  <a:pt x="113" y="114"/>
                </a:moveTo>
                <a:cubicBezTo>
                  <a:pt x="105" y="116"/>
                  <a:pt x="105" y="116"/>
                  <a:pt x="105" y="116"/>
                </a:cubicBezTo>
                <a:cubicBezTo>
                  <a:pt x="102" y="117"/>
                  <a:pt x="99" y="121"/>
                  <a:pt x="99" y="124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10" y="137"/>
                  <a:pt x="110" y="137"/>
                  <a:pt x="110" y="13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98"/>
                  <a:pt x="100" y="207"/>
                  <a:pt x="87" y="208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7" y="219"/>
                  <a:pt x="81" y="224"/>
                  <a:pt x="74" y="224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47" y="224"/>
                  <a:pt x="41" y="219"/>
                  <a:pt x="41" y="213"/>
                </a:cubicBezTo>
                <a:cubicBezTo>
                  <a:pt x="41" y="208"/>
                  <a:pt x="41" y="208"/>
                  <a:pt x="41" y="208"/>
                </a:cubicBezTo>
                <a:cubicBezTo>
                  <a:pt x="28" y="207"/>
                  <a:pt x="18" y="198"/>
                  <a:pt x="18" y="187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29" y="117"/>
                  <a:pt x="26" y="113"/>
                  <a:pt x="23" y="113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7" y="108"/>
                  <a:pt x="4" y="105"/>
                  <a:pt x="3" y="102"/>
                </a:cubicBezTo>
                <a:cubicBezTo>
                  <a:pt x="2" y="98"/>
                  <a:pt x="2" y="98"/>
                  <a:pt x="2" y="98"/>
                </a:cubicBezTo>
                <a:cubicBezTo>
                  <a:pt x="2" y="97"/>
                  <a:pt x="2" y="97"/>
                  <a:pt x="2" y="96"/>
                </a:cubicBezTo>
                <a:cubicBezTo>
                  <a:pt x="2" y="94"/>
                  <a:pt x="2" y="91"/>
                  <a:pt x="3" y="89"/>
                </a:cubicBezTo>
                <a:cubicBezTo>
                  <a:pt x="5" y="87"/>
                  <a:pt x="7" y="85"/>
                  <a:pt x="10" y="84"/>
                </a:cubicBezTo>
                <a:cubicBezTo>
                  <a:pt x="105" y="55"/>
                  <a:pt x="105" y="55"/>
                  <a:pt x="105" y="55"/>
                </a:cubicBezTo>
                <a:cubicBezTo>
                  <a:pt x="111" y="54"/>
                  <a:pt x="118" y="57"/>
                  <a:pt x="119" y="63"/>
                </a:cubicBezTo>
                <a:cubicBezTo>
                  <a:pt x="120" y="66"/>
                  <a:pt x="120" y="66"/>
                  <a:pt x="120" y="66"/>
                </a:cubicBezTo>
                <a:cubicBezTo>
                  <a:pt x="121" y="69"/>
                  <a:pt x="121" y="72"/>
                  <a:pt x="119" y="75"/>
                </a:cubicBezTo>
                <a:cubicBezTo>
                  <a:pt x="118" y="78"/>
                  <a:pt x="116" y="80"/>
                  <a:pt x="113" y="81"/>
                </a:cubicBezTo>
                <a:cubicBezTo>
                  <a:pt x="54" y="98"/>
                  <a:pt x="54" y="98"/>
                  <a:pt x="54" y="98"/>
                </a:cubicBezTo>
                <a:cubicBezTo>
                  <a:pt x="55" y="100"/>
                  <a:pt x="56" y="103"/>
                  <a:pt x="56" y="105"/>
                </a:cubicBezTo>
                <a:cubicBezTo>
                  <a:pt x="56" y="137"/>
                  <a:pt x="56" y="137"/>
                  <a:pt x="56" y="137"/>
                </a:cubicBezTo>
                <a:cubicBezTo>
                  <a:pt x="72" y="137"/>
                  <a:pt x="72" y="137"/>
                  <a:pt x="72" y="137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3"/>
                  <a:pt x="77" y="97"/>
                  <a:pt x="82" y="95"/>
                </a:cubicBezTo>
                <a:cubicBezTo>
                  <a:pt x="105" y="89"/>
                  <a:pt x="105" y="89"/>
                  <a:pt x="105" y="89"/>
                </a:cubicBezTo>
                <a:cubicBezTo>
                  <a:pt x="111" y="87"/>
                  <a:pt x="118" y="91"/>
                  <a:pt x="119" y="96"/>
                </a:cubicBezTo>
                <a:cubicBezTo>
                  <a:pt x="120" y="100"/>
                  <a:pt x="120" y="100"/>
                  <a:pt x="120" y="100"/>
                </a:cubicBezTo>
                <a:cubicBezTo>
                  <a:pt x="122" y="106"/>
                  <a:pt x="119" y="112"/>
                  <a:pt x="113" y="114"/>
                </a:cubicBezTo>
                <a:close/>
                <a:moveTo>
                  <a:pt x="49" y="93"/>
                </a:moveTo>
                <a:cubicBezTo>
                  <a:pt x="111" y="75"/>
                  <a:pt x="111" y="75"/>
                  <a:pt x="111" y="75"/>
                </a:cubicBezTo>
                <a:cubicBezTo>
                  <a:pt x="112" y="74"/>
                  <a:pt x="113" y="74"/>
                  <a:pt x="114" y="72"/>
                </a:cubicBezTo>
                <a:cubicBezTo>
                  <a:pt x="115" y="71"/>
                  <a:pt x="115" y="70"/>
                  <a:pt x="115" y="68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3" y="62"/>
                  <a:pt x="111" y="61"/>
                  <a:pt x="108" y="61"/>
                </a:cubicBezTo>
                <a:cubicBezTo>
                  <a:pt x="108" y="61"/>
                  <a:pt x="107" y="61"/>
                  <a:pt x="107" y="61"/>
                </a:cubicBezTo>
                <a:cubicBezTo>
                  <a:pt x="25" y="86"/>
                  <a:pt x="25" y="86"/>
                  <a:pt x="25" y="86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89"/>
                  <a:pt x="12" y="89"/>
                  <a:pt x="12" y="89"/>
                </a:cubicBezTo>
                <a:cubicBezTo>
                  <a:pt x="12" y="90"/>
                  <a:pt x="12" y="90"/>
                  <a:pt x="12" y="90"/>
                </a:cubicBezTo>
                <a:cubicBezTo>
                  <a:pt x="10" y="90"/>
                  <a:pt x="9" y="91"/>
                  <a:pt x="8" y="92"/>
                </a:cubicBezTo>
                <a:cubicBezTo>
                  <a:pt x="8" y="93"/>
                  <a:pt x="8" y="95"/>
                  <a:pt x="8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9" y="100"/>
                  <a:pt x="9" y="100"/>
                  <a:pt x="9" y="100"/>
                </a:cubicBezTo>
                <a:cubicBezTo>
                  <a:pt x="10" y="101"/>
                  <a:pt x="11" y="103"/>
                  <a:pt x="12" y="103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25" y="107"/>
                  <a:pt x="25" y="107"/>
                  <a:pt x="25" y="107"/>
                </a:cubicBezTo>
                <a:cubicBezTo>
                  <a:pt x="25" y="107"/>
                  <a:pt x="25" y="107"/>
                  <a:pt x="25" y="107"/>
                </a:cubicBezTo>
                <a:cubicBezTo>
                  <a:pt x="31" y="109"/>
                  <a:pt x="35" y="115"/>
                  <a:pt x="35" y="120"/>
                </a:cubicBezTo>
                <a:cubicBezTo>
                  <a:pt x="35" y="137"/>
                  <a:pt x="35" y="137"/>
                  <a:pt x="35" y="137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50" y="104"/>
                  <a:pt x="49" y="102"/>
                  <a:pt x="48" y="100"/>
                </a:cubicBezTo>
                <a:cubicBezTo>
                  <a:pt x="47" y="99"/>
                  <a:pt x="45" y="98"/>
                  <a:pt x="44" y="97"/>
                </a:cubicBezTo>
                <a:cubicBezTo>
                  <a:pt x="44" y="97"/>
                  <a:pt x="40" y="96"/>
                  <a:pt x="49" y="93"/>
                </a:cubicBezTo>
                <a:close/>
                <a:moveTo>
                  <a:pt x="115" y="102"/>
                </a:moveTo>
                <a:cubicBezTo>
                  <a:pt x="113" y="98"/>
                  <a:pt x="113" y="98"/>
                  <a:pt x="113" y="98"/>
                </a:cubicBezTo>
                <a:cubicBezTo>
                  <a:pt x="113" y="95"/>
                  <a:pt x="110" y="94"/>
                  <a:pt x="107" y="95"/>
                </a:cubicBezTo>
                <a:cubicBezTo>
                  <a:pt x="84" y="101"/>
                  <a:pt x="84" y="101"/>
                  <a:pt x="84" y="101"/>
                </a:cubicBezTo>
                <a:cubicBezTo>
                  <a:pt x="81" y="102"/>
                  <a:pt x="78" y="106"/>
                  <a:pt x="78" y="109"/>
                </a:cubicBezTo>
                <a:cubicBezTo>
                  <a:pt x="78" y="137"/>
                  <a:pt x="78" y="137"/>
                  <a:pt x="78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3" y="124"/>
                  <a:pt x="93" y="124"/>
                  <a:pt x="93" y="124"/>
                </a:cubicBezTo>
                <a:cubicBezTo>
                  <a:pt x="93" y="118"/>
                  <a:pt x="97" y="112"/>
                  <a:pt x="103" y="111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4" y="108"/>
                  <a:pt x="115" y="105"/>
                  <a:pt x="115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1400"/>
          </a:p>
        </p:txBody>
      </p:sp>
      <p:sp>
        <p:nvSpPr>
          <p:cNvPr id="80" name="矩形 79"/>
          <p:cNvSpPr/>
          <p:nvPr/>
        </p:nvSpPr>
        <p:spPr>
          <a:xfrm rot="20338400">
            <a:off x="3809246" y="3392157"/>
            <a:ext cx="36371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标 用 户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Target user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Freeform 11"/>
          <p:cNvSpPr>
            <a:spLocks noEditPoints="1"/>
          </p:cNvSpPr>
          <p:nvPr/>
        </p:nvSpPr>
        <p:spPr bwMode="black">
          <a:xfrm rot="20338400">
            <a:off x="3662904" y="4160096"/>
            <a:ext cx="184846" cy="184846"/>
          </a:xfrm>
          <a:custGeom>
            <a:avLst/>
            <a:gdLst>
              <a:gd name="T0" fmla="*/ 213 w 709"/>
              <a:gd name="T1" fmla="*/ 522 h 709"/>
              <a:gd name="T2" fmla="*/ 213 w 709"/>
              <a:gd name="T3" fmla="*/ 709 h 709"/>
              <a:gd name="T4" fmla="*/ 0 w 709"/>
              <a:gd name="T5" fmla="*/ 709 h 709"/>
              <a:gd name="T6" fmla="*/ 0 w 709"/>
              <a:gd name="T7" fmla="*/ 496 h 709"/>
              <a:gd name="T8" fmla="*/ 88 w 709"/>
              <a:gd name="T9" fmla="*/ 496 h 709"/>
              <a:gd name="T10" fmla="*/ 67 w 709"/>
              <a:gd name="T11" fmla="*/ 522 h 709"/>
              <a:gd name="T12" fmla="*/ 213 w 709"/>
              <a:gd name="T13" fmla="*/ 522 h 709"/>
              <a:gd name="T14" fmla="*/ 619 w 709"/>
              <a:gd name="T15" fmla="*/ 496 h 709"/>
              <a:gd name="T16" fmla="*/ 643 w 709"/>
              <a:gd name="T17" fmla="*/ 522 h 709"/>
              <a:gd name="T18" fmla="*/ 496 w 709"/>
              <a:gd name="T19" fmla="*/ 522 h 709"/>
              <a:gd name="T20" fmla="*/ 496 w 709"/>
              <a:gd name="T21" fmla="*/ 709 h 709"/>
              <a:gd name="T22" fmla="*/ 709 w 709"/>
              <a:gd name="T23" fmla="*/ 709 h 709"/>
              <a:gd name="T24" fmla="*/ 709 w 709"/>
              <a:gd name="T25" fmla="*/ 496 h 709"/>
              <a:gd name="T26" fmla="*/ 619 w 709"/>
              <a:gd name="T27" fmla="*/ 496 h 709"/>
              <a:gd name="T28" fmla="*/ 355 w 709"/>
              <a:gd name="T29" fmla="*/ 182 h 709"/>
              <a:gd name="T30" fmla="*/ 381 w 709"/>
              <a:gd name="T31" fmla="*/ 213 h 709"/>
              <a:gd name="T32" fmla="*/ 461 w 709"/>
              <a:gd name="T33" fmla="*/ 213 h 709"/>
              <a:gd name="T34" fmla="*/ 461 w 709"/>
              <a:gd name="T35" fmla="*/ 0 h 709"/>
              <a:gd name="T36" fmla="*/ 248 w 709"/>
              <a:gd name="T37" fmla="*/ 0 h 709"/>
              <a:gd name="T38" fmla="*/ 248 w 709"/>
              <a:gd name="T39" fmla="*/ 213 h 709"/>
              <a:gd name="T40" fmla="*/ 329 w 709"/>
              <a:gd name="T41" fmla="*/ 213 h 709"/>
              <a:gd name="T42" fmla="*/ 355 w 709"/>
              <a:gd name="T43" fmla="*/ 182 h 709"/>
              <a:gd name="T44" fmla="*/ 123 w 709"/>
              <a:gd name="T45" fmla="*/ 248 h 709"/>
              <a:gd name="T46" fmla="*/ 123 w 709"/>
              <a:gd name="T47" fmla="*/ 454 h 709"/>
              <a:gd name="T48" fmla="*/ 298 w 709"/>
              <a:gd name="T49" fmla="*/ 248 h 709"/>
              <a:gd name="T50" fmla="*/ 123 w 709"/>
              <a:gd name="T51" fmla="*/ 248 h 709"/>
              <a:gd name="T52" fmla="*/ 355 w 709"/>
              <a:gd name="T53" fmla="*/ 225 h 709"/>
              <a:gd name="T54" fmla="*/ 128 w 709"/>
              <a:gd name="T55" fmla="*/ 494 h 709"/>
              <a:gd name="T56" fmla="*/ 248 w 709"/>
              <a:gd name="T57" fmla="*/ 494 h 709"/>
              <a:gd name="T58" fmla="*/ 248 w 709"/>
              <a:gd name="T59" fmla="*/ 709 h 709"/>
              <a:gd name="T60" fmla="*/ 461 w 709"/>
              <a:gd name="T61" fmla="*/ 709 h 709"/>
              <a:gd name="T62" fmla="*/ 461 w 709"/>
              <a:gd name="T63" fmla="*/ 494 h 709"/>
              <a:gd name="T64" fmla="*/ 581 w 709"/>
              <a:gd name="T65" fmla="*/ 494 h 709"/>
              <a:gd name="T66" fmla="*/ 355 w 709"/>
              <a:gd name="T67" fmla="*/ 225 h 709"/>
              <a:gd name="T68" fmla="*/ 584 w 709"/>
              <a:gd name="T69" fmla="*/ 248 h 709"/>
              <a:gd name="T70" fmla="*/ 411 w 709"/>
              <a:gd name="T71" fmla="*/ 248 h 709"/>
              <a:gd name="T72" fmla="*/ 584 w 709"/>
              <a:gd name="T73" fmla="*/ 454 h 709"/>
              <a:gd name="T74" fmla="*/ 584 w 709"/>
              <a:gd name="T75" fmla="*/ 248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09" h="709">
                <a:moveTo>
                  <a:pt x="213" y="522"/>
                </a:moveTo>
                <a:lnTo>
                  <a:pt x="213" y="709"/>
                </a:lnTo>
                <a:lnTo>
                  <a:pt x="0" y="709"/>
                </a:lnTo>
                <a:lnTo>
                  <a:pt x="0" y="496"/>
                </a:lnTo>
                <a:lnTo>
                  <a:pt x="88" y="496"/>
                </a:lnTo>
                <a:lnTo>
                  <a:pt x="67" y="522"/>
                </a:lnTo>
                <a:lnTo>
                  <a:pt x="213" y="522"/>
                </a:lnTo>
                <a:close/>
                <a:moveTo>
                  <a:pt x="619" y="496"/>
                </a:moveTo>
                <a:lnTo>
                  <a:pt x="643" y="522"/>
                </a:lnTo>
                <a:lnTo>
                  <a:pt x="496" y="522"/>
                </a:lnTo>
                <a:lnTo>
                  <a:pt x="496" y="709"/>
                </a:lnTo>
                <a:lnTo>
                  <a:pt x="709" y="709"/>
                </a:lnTo>
                <a:lnTo>
                  <a:pt x="709" y="496"/>
                </a:lnTo>
                <a:lnTo>
                  <a:pt x="619" y="496"/>
                </a:lnTo>
                <a:close/>
                <a:moveTo>
                  <a:pt x="355" y="182"/>
                </a:moveTo>
                <a:lnTo>
                  <a:pt x="381" y="213"/>
                </a:lnTo>
                <a:lnTo>
                  <a:pt x="461" y="213"/>
                </a:lnTo>
                <a:lnTo>
                  <a:pt x="461" y="0"/>
                </a:lnTo>
                <a:lnTo>
                  <a:pt x="248" y="0"/>
                </a:lnTo>
                <a:lnTo>
                  <a:pt x="248" y="213"/>
                </a:lnTo>
                <a:lnTo>
                  <a:pt x="329" y="213"/>
                </a:lnTo>
                <a:lnTo>
                  <a:pt x="355" y="182"/>
                </a:lnTo>
                <a:close/>
                <a:moveTo>
                  <a:pt x="123" y="248"/>
                </a:moveTo>
                <a:lnTo>
                  <a:pt x="123" y="454"/>
                </a:lnTo>
                <a:lnTo>
                  <a:pt x="298" y="248"/>
                </a:lnTo>
                <a:lnTo>
                  <a:pt x="123" y="248"/>
                </a:lnTo>
                <a:close/>
                <a:moveTo>
                  <a:pt x="355" y="225"/>
                </a:moveTo>
                <a:lnTo>
                  <a:pt x="128" y="494"/>
                </a:lnTo>
                <a:lnTo>
                  <a:pt x="248" y="494"/>
                </a:lnTo>
                <a:lnTo>
                  <a:pt x="248" y="709"/>
                </a:lnTo>
                <a:lnTo>
                  <a:pt x="461" y="709"/>
                </a:lnTo>
                <a:lnTo>
                  <a:pt x="461" y="494"/>
                </a:lnTo>
                <a:lnTo>
                  <a:pt x="581" y="494"/>
                </a:lnTo>
                <a:lnTo>
                  <a:pt x="355" y="225"/>
                </a:lnTo>
                <a:close/>
                <a:moveTo>
                  <a:pt x="584" y="248"/>
                </a:moveTo>
                <a:lnTo>
                  <a:pt x="411" y="248"/>
                </a:lnTo>
                <a:lnTo>
                  <a:pt x="584" y="454"/>
                </a:lnTo>
                <a:lnTo>
                  <a:pt x="584" y="2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41153" rIns="82305" bIns="41153"/>
          <a:lstStyle/>
          <a:p>
            <a:pPr algn="ctr" eaLnBrk="1" hangingPunct="1">
              <a:defRPr/>
            </a:pPr>
            <a:endParaRPr lang="en-US" sz="10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9" name="直角三角形 88"/>
          <p:cNvSpPr/>
          <p:nvPr/>
        </p:nvSpPr>
        <p:spPr>
          <a:xfrm flipH="1">
            <a:off x="4132587" y="3237078"/>
            <a:ext cx="5018139" cy="1920243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Freeform 58"/>
          <p:cNvSpPr>
            <a:spLocks noEditPoints="1"/>
          </p:cNvSpPr>
          <p:nvPr/>
        </p:nvSpPr>
        <p:spPr bwMode="auto">
          <a:xfrm rot="20449827">
            <a:off x="5230993" y="3993428"/>
            <a:ext cx="4423683" cy="2248485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3"/>
          <p:cNvSpPr>
            <a:spLocks noEditPoints="1"/>
          </p:cNvSpPr>
          <p:nvPr/>
        </p:nvSpPr>
        <p:spPr bwMode="auto">
          <a:xfrm rot="20338400">
            <a:off x="3862546" y="4661465"/>
            <a:ext cx="154357" cy="153872"/>
          </a:xfrm>
          <a:custGeom>
            <a:avLst/>
            <a:gdLst>
              <a:gd name="T0" fmla="*/ 299675510 w 718"/>
              <a:gd name="T1" fmla="*/ 10052694 h 709"/>
              <a:gd name="T2" fmla="*/ 298189159 w 718"/>
              <a:gd name="T3" fmla="*/ 29153025 h 709"/>
              <a:gd name="T4" fmla="*/ 290759513 w 718"/>
              <a:gd name="T5" fmla="*/ 46745061 h 709"/>
              <a:gd name="T6" fmla="*/ 278871517 w 718"/>
              <a:gd name="T7" fmla="*/ 60819400 h 709"/>
              <a:gd name="T8" fmla="*/ 262525874 w 718"/>
              <a:gd name="T9" fmla="*/ 70872094 h 709"/>
              <a:gd name="T10" fmla="*/ 244198196 w 718"/>
              <a:gd name="T11" fmla="*/ 74893029 h 709"/>
              <a:gd name="T12" fmla="*/ 225871220 w 718"/>
              <a:gd name="T13" fmla="*/ 73887973 h 709"/>
              <a:gd name="T14" fmla="*/ 208039226 w 718"/>
              <a:gd name="T15" fmla="*/ 67353686 h 709"/>
              <a:gd name="T16" fmla="*/ 193674213 w 718"/>
              <a:gd name="T17" fmla="*/ 55290170 h 709"/>
              <a:gd name="T18" fmla="*/ 183767550 w 718"/>
              <a:gd name="T19" fmla="*/ 39205718 h 709"/>
              <a:gd name="T20" fmla="*/ 178814218 w 718"/>
              <a:gd name="T21" fmla="*/ 21110444 h 709"/>
              <a:gd name="T22" fmla="*/ 179804884 w 718"/>
              <a:gd name="T23" fmla="*/ 2010823 h 709"/>
              <a:gd name="T24" fmla="*/ 33682655 w 718"/>
              <a:gd name="T25" fmla="*/ 111082868 h 709"/>
              <a:gd name="T26" fmla="*/ 80243973 w 718"/>
              <a:gd name="T27" fmla="*/ 258355575 h 709"/>
              <a:gd name="T28" fmla="*/ 165440574 w 718"/>
              <a:gd name="T29" fmla="*/ 88464130 h 709"/>
              <a:gd name="T30" fmla="*/ 154048263 w 718"/>
              <a:gd name="T31" fmla="*/ 94998416 h 709"/>
              <a:gd name="T32" fmla="*/ 142655248 w 718"/>
              <a:gd name="T33" fmla="*/ 99019352 h 709"/>
              <a:gd name="T34" fmla="*/ 127795253 w 718"/>
              <a:gd name="T35" fmla="*/ 96506711 h 709"/>
              <a:gd name="T36" fmla="*/ 115907258 w 718"/>
              <a:gd name="T37" fmla="*/ 90977481 h 709"/>
              <a:gd name="T38" fmla="*/ 106000594 w 718"/>
              <a:gd name="T39" fmla="*/ 82432372 h 709"/>
              <a:gd name="T40" fmla="*/ 99561615 w 718"/>
              <a:gd name="T41" fmla="*/ 70872094 h 709"/>
              <a:gd name="T42" fmla="*/ 96589616 w 718"/>
              <a:gd name="T43" fmla="*/ 58306049 h 709"/>
              <a:gd name="T44" fmla="*/ 97580282 w 718"/>
              <a:gd name="T45" fmla="*/ 44734948 h 709"/>
              <a:gd name="T46" fmla="*/ 102533614 w 718"/>
              <a:gd name="T47" fmla="*/ 32168904 h 709"/>
              <a:gd name="T48" fmla="*/ 111449611 w 718"/>
              <a:gd name="T49" fmla="*/ 21613682 h 709"/>
              <a:gd name="T50" fmla="*/ 123337607 w 718"/>
              <a:gd name="T51" fmla="*/ 14576157 h 709"/>
              <a:gd name="T52" fmla="*/ 136216269 w 718"/>
              <a:gd name="T53" fmla="*/ 11560988 h 709"/>
              <a:gd name="T54" fmla="*/ 151076264 w 718"/>
              <a:gd name="T55" fmla="*/ 14073629 h 709"/>
              <a:gd name="T56" fmla="*/ 162964260 w 718"/>
              <a:gd name="T57" fmla="*/ 19100331 h 709"/>
              <a:gd name="T58" fmla="*/ 172870923 w 718"/>
              <a:gd name="T59" fmla="*/ 27644730 h 709"/>
              <a:gd name="T60" fmla="*/ 179309903 w 718"/>
              <a:gd name="T61" fmla="*/ 39205718 h 709"/>
              <a:gd name="T62" fmla="*/ 182281902 w 718"/>
              <a:gd name="T63" fmla="*/ 52274291 h 709"/>
              <a:gd name="T64" fmla="*/ 181291235 w 718"/>
              <a:gd name="T65" fmla="*/ 65845392 h 709"/>
              <a:gd name="T66" fmla="*/ 176337904 w 718"/>
              <a:gd name="T67" fmla="*/ 78411436 h 709"/>
              <a:gd name="T68" fmla="*/ 167421907 w 718"/>
              <a:gd name="T69" fmla="*/ 88464130 h 709"/>
              <a:gd name="T70" fmla="*/ 223394203 w 718"/>
              <a:gd name="T71" fmla="*/ 104548582 h 709"/>
              <a:gd name="T72" fmla="*/ 219927222 w 718"/>
              <a:gd name="T73" fmla="*/ 112590453 h 709"/>
              <a:gd name="T74" fmla="*/ 214478206 w 718"/>
              <a:gd name="T75" fmla="*/ 119124739 h 709"/>
              <a:gd name="T76" fmla="*/ 207048560 w 718"/>
              <a:gd name="T77" fmla="*/ 124151441 h 709"/>
              <a:gd name="T78" fmla="*/ 198627545 w 718"/>
              <a:gd name="T79" fmla="*/ 126162263 h 709"/>
              <a:gd name="T80" fmla="*/ 189711548 w 718"/>
              <a:gd name="T81" fmla="*/ 125659025 h 709"/>
              <a:gd name="T82" fmla="*/ 181786217 w 718"/>
              <a:gd name="T83" fmla="*/ 122140618 h 709"/>
              <a:gd name="T84" fmla="*/ 174852256 w 718"/>
              <a:gd name="T85" fmla="*/ 116612098 h 709"/>
              <a:gd name="T86" fmla="*/ 169898924 w 718"/>
              <a:gd name="T87" fmla="*/ 109072045 h 709"/>
              <a:gd name="T88" fmla="*/ 167917591 w 718"/>
              <a:gd name="T89" fmla="*/ 100527646 h 709"/>
              <a:gd name="T90" fmla="*/ 168412573 w 718"/>
              <a:gd name="T91" fmla="*/ 91982537 h 709"/>
              <a:gd name="T92" fmla="*/ 171384572 w 718"/>
              <a:gd name="T93" fmla="*/ 83438138 h 709"/>
              <a:gd name="T94" fmla="*/ 176833588 w 718"/>
              <a:gd name="T95" fmla="*/ 76903852 h 709"/>
              <a:gd name="T96" fmla="*/ 184263234 w 718"/>
              <a:gd name="T97" fmla="*/ 71877150 h 709"/>
              <a:gd name="T98" fmla="*/ 192683547 w 718"/>
              <a:gd name="T99" fmla="*/ 69363799 h 709"/>
              <a:gd name="T100" fmla="*/ 201599544 w 718"/>
              <a:gd name="T101" fmla="*/ 69866327 h 709"/>
              <a:gd name="T102" fmla="*/ 209524874 w 718"/>
              <a:gd name="T103" fmla="*/ 73384735 h 709"/>
              <a:gd name="T104" fmla="*/ 216459538 w 718"/>
              <a:gd name="T105" fmla="*/ 78913965 h 709"/>
              <a:gd name="T106" fmla="*/ 220917889 w 718"/>
              <a:gd name="T107" fmla="*/ 86453307 h 709"/>
              <a:gd name="T108" fmla="*/ 223394203 w 718"/>
              <a:gd name="T109" fmla="*/ 94998416 h 709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18" h="709">
                <a:moveTo>
                  <a:pt x="606" y="330"/>
                </a:moveTo>
                <a:cubicBezTo>
                  <a:pt x="718" y="140"/>
                  <a:pt x="627" y="0"/>
                  <a:pt x="627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79" y="4"/>
                  <a:pt x="580" y="9"/>
                  <a:pt x="581" y="13"/>
                </a:cubicBezTo>
                <a:cubicBezTo>
                  <a:pt x="601" y="16"/>
                  <a:pt x="601" y="16"/>
                  <a:pt x="601" y="16"/>
                </a:cubicBezTo>
                <a:cubicBezTo>
                  <a:pt x="603" y="16"/>
                  <a:pt x="605" y="18"/>
                  <a:pt x="605" y="20"/>
                </a:cubicBezTo>
                <a:cubicBezTo>
                  <a:pt x="605" y="20"/>
                  <a:pt x="605" y="20"/>
                  <a:pt x="605" y="20"/>
                </a:cubicBezTo>
                <a:cubicBezTo>
                  <a:pt x="605" y="23"/>
                  <a:pt x="604" y="24"/>
                  <a:pt x="601" y="24"/>
                </a:cubicBezTo>
                <a:cubicBezTo>
                  <a:pt x="582" y="30"/>
                  <a:pt x="582" y="30"/>
                  <a:pt x="582" y="30"/>
                </a:cubicBezTo>
                <a:cubicBezTo>
                  <a:pt x="582" y="35"/>
                  <a:pt x="581" y="40"/>
                  <a:pt x="581" y="45"/>
                </a:cubicBezTo>
                <a:cubicBezTo>
                  <a:pt x="599" y="54"/>
                  <a:pt x="599" y="54"/>
                  <a:pt x="599" y="54"/>
                </a:cubicBezTo>
                <a:cubicBezTo>
                  <a:pt x="601" y="55"/>
                  <a:pt x="602" y="56"/>
                  <a:pt x="602" y="58"/>
                </a:cubicBezTo>
                <a:cubicBezTo>
                  <a:pt x="602" y="58"/>
                  <a:pt x="602" y="59"/>
                  <a:pt x="602" y="59"/>
                </a:cubicBezTo>
                <a:cubicBezTo>
                  <a:pt x="601" y="61"/>
                  <a:pt x="599" y="62"/>
                  <a:pt x="597" y="62"/>
                </a:cubicBezTo>
                <a:cubicBezTo>
                  <a:pt x="577" y="62"/>
                  <a:pt x="577" y="62"/>
                  <a:pt x="577" y="62"/>
                </a:cubicBezTo>
                <a:cubicBezTo>
                  <a:pt x="575" y="66"/>
                  <a:pt x="573" y="71"/>
                  <a:pt x="571" y="75"/>
                </a:cubicBezTo>
                <a:cubicBezTo>
                  <a:pt x="585" y="89"/>
                  <a:pt x="585" y="89"/>
                  <a:pt x="585" y="89"/>
                </a:cubicBezTo>
                <a:cubicBezTo>
                  <a:pt x="587" y="90"/>
                  <a:pt x="587" y="91"/>
                  <a:pt x="587" y="93"/>
                </a:cubicBezTo>
                <a:cubicBezTo>
                  <a:pt x="587" y="94"/>
                  <a:pt x="587" y="94"/>
                  <a:pt x="587" y="95"/>
                </a:cubicBezTo>
                <a:cubicBezTo>
                  <a:pt x="585" y="97"/>
                  <a:pt x="583" y="97"/>
                  <a:pt x="581" y="96"/>
                </a:cubicBezTo>
                <a:cubicBezTo>
                  <a:pt x="562" y="90"/>
                  <a:pt x="562" y="90"/>
                  <a:pt x="562" y="90"/>
                </a:cubicBezTo>
                <a:cubicBezTo>
                  <a:pt x="559" y="94"/>
                  <a:pt x="556" y="97"/>
                  <a:pt x="552" y="101"/>
                </a:cubicBezTo>
                <a:cubicBezTo>
                  <a:pt x="562" y="119"/>
                  <a:pt x="562" y="119"/>
                  <a:pt x="562" y="119"/>
                </a:cubicBezTo>
                <a:cubicBezTo>
                  <a:pt x="562" y="120"/>
                  <a:pt x="563" y="120"/>
                  <a:pt x="563" y="121"/>
                </a:cubicBezTo>
                <a:cubicBezTo>
                  <a:pt x="563" y="122"/>
                  <a:pt x="562" y="124"/>
                  <a:pt x="561" y="124"/>
                </a:cubicBezTo>
                <a:cubicBezTo>
                  <a:pt x="559" y="126"/>
                  <a:pt x="557" y="126"/>
                  <a:pt x="555" y="124"/>
                </a:cubicBezTo>
                <a:cubicBezTo>
                  <a:pt x="539" y="112"/>
                  <a:pt x="539" y="112"/>
                  <a:pt x="539" y="112"/>
                </a:cubicBezTo>
                <a:cubicBezTo>
                  <a:pt x="535" y="114"/>
                  <a:pt x="531" y="117"/>
                  <a:pt x="527" y="119"/>
                </a:cubicBezTo>
                <a:cubicBezTo>
                  <a:pt x="530" y="139"/>
                  <a:pt x="530" y="139"/>
                  <a:pt x="530" y="139"/>
                </a:cubicBezTo>
                <a:cubicBezTo>
                  <a:pt x="530" y="140"/>
                  <a:pt x="530" y="140"/>
                  <a:pt x="530" y="141"/>
                </a:cubicBezTo>
                <a:cubicBezTo>
                  <a:pt x="530" y="142"/>
                  <a:pt x="529" y="144"/>
                  <a:pt x="528" y="145"/>
                </a:cubicBezTo>
                <a:cubicBezTo>
                  <a:pt x="526" y="145"/>
                  <a:pt x="523" y="144"/>
                  <a:pt x="522" y="142"/>
                </a:cubicBezTo>
                <a:cubicBezTo>
                  <a:pt x="511" y="126"/>
                  <a:pt x="511" y="126"/>
                  <a:pt x="511" y="126"/>
                </a:cubicBezTo>
                <a:cubicBezTo>
                  <a:pt x="506" y="127"/>
                  <a:pt x="501" y="128"/>
                  <a:pt x="497" y="129"/>
                </a:cubicBezTo>
                <a:cubicBezTo>
                  <a:pt x="493" y="149"/>
                  <a:pt x="493" y="149"/>
                  <a:pt x="493" y="149"/>
                </a:cubicBezTo>
                <a:cubicBezTo>
                  <a:pt x="493" y="149"/>
                  <a:pt x="493" y="149"/>
                  <a:pt x="493" y="149"/>
                </a:cubicBezTo>
                <a:cubicBezTo>
                  <a:pt x="493" y="151"/>
                  <a:pt x="492" y="153"/>
                  <a:pt x="490" y="153"/>
                </a:cubicBezTo>
                <a:cubicBezTo>
                  <a:pt x="490" y="153"/>
                  <a:pt x="490" y="153"/>
                  <a:pt x="489" y="153"/>
                </a:cubicBezTo>
                <a:cubicBezTo>
                  <a:pt x="487" y="153"/>
                  <a:pt x="486" y="152"/>
                  <a:pt x="485" y="150"/>
                </a:cubicBezTo>
                <a:cubicBezTo>
                  <a:pt x="479" y="130"/>
                  <a:pt x="479" y="130"/>
                  <a:pt x="479" y="130"/>
                </a:cubicBezTo>
                <a:cubicBezTo>
                  <a:pt x="475" y="130"/>
                  <a:pt x="470" y="130"/>
                  <a:pt x="465" y="129"/>
                </a:cubicBezTo>
                <a:cubicBezTo>
                  <a:pt x="456" y="147"/>
                  <a:pt x="456" y="147"/>
                  <a:pt x="456" y="147"/>
                </a:cubicBezTo>
                <a:cubicBezTo>
                  <a:pt x="455" y="149"/>
                  <a:pt x="453" y="151"/>
                  <a:pt x="451" y="150"/>
                </a:cubicBezTo>
                <a:cubicBezTo>
                  <a:pt x="449" y="150"/>
                  <a:pt x="448" y="148"/>
                  <a:pt x="448" y="146"/>
                </a:cubicBezTo>
                <a:cubicBezTo>
                  <a:pt x="448" y="146"/>
                  <a:pt x="448" y="146"/>
                  <a:pt x="448" y="145"/>
                </a:cubicBezTo>
                <a:cubicBezTo>
                  <a:pt x="448" y="125"/>
                  <a:pt x="448" y="125"/>
                  <a:pt x="448" y="125"/>
                </a:cubicBezTo>
                <a:cubicBezTo>
                  <a:pt x="444" y="123"/>
                  <a:pt x="439" y="121"/>
                  <a:pt x="435" y="119"/>
                </a:cubicBezTo>
                <a:cubicBezTo>
                  <a:pt x="420" y="134"/>
                  <a:pt x="420" y="134"/>
                  <a:pt x="420" y="134"/>
                </a:cubicBezTo>
                <a:cubicBezTo>
                  <a:pt x="419" y="135"/>
                  <a:pt x="417" y="136"/>
                  <a:pt x="415" y="135"/>
                </a:cubicBezTo>
                <a:cubicBezTo>
                  <a:pt x="414" y="134"/>
                  <a:pt x="413" y="133"/>
                  <a:pt x="413" y="131"/>
                </a:cubicBezTo>
                <a:cubicBezTo>
                  <a:pt x="413" y="131"/>
                  <a:pt x="413" y="130"/>
                  <a:pt x="414" y="129"/>
                </a:cubicBezTo>
                <a:cubicBezTo>
                  <a:pt x="420" y="110"/>
                  <a:pt x="420" y="110"/>
                  <a:pt x="420" y="110"/>
                </a:cubicBezTo>
                <a:cubicBezTo>
                  <a:pt x="416" y="107"/>
                  <a:pt x="413" y="104"/>
                  <a:pt x="409" y="101"/>
                </a:cubicBezTo>
                <a:cubicBezTo>
                  <a:pt x="391" y="110"/>
                  <a:pt x="391" y="110"/>
                  <a:pt x="391" y="110"/>
                </a:cubicBezTo>
                <a:cubicBezTo>
                  <a:pt x="389" y="111"/>
                  <a:pt x="387" y="111"/>
                  <a:pt x="386" y="109"/>
                </a:cubicBezTo>
                <a:cubicBezTo>
                  <a:pt x="385" y="109"/>
                  <a:pt x="385" y="108"/>
                  <a:pt x="385" y="107"/>
                </a:cubicBezTo>
                <a:cubicBezTo>
                  <a:pt x="385" y="106"/>
                  <a:pt x="385" y="104"/>
                  <a:pt x="386" y="104"/>
                </a:cubicBezTo>
                <a:cubicBezTo>
                  <a:pt x="398" y="87"/>
                  <a:pt x="398" y="87"/>
                  <a:pt x="398" y="87"/>
                </a:cubicBezTo>
                <a:cubicBezTo>
                  <a:pt x="395" y="83"/>
                  <a:pt x="393" y="79"/>
                  <a:pt x="391" y="75"/>
                </a:cubicBezTo>
                <a:cubicBezTo>
                  <a:pt x="371" y="78"/>
                  <a:pt x="371" y="78"/>
                  <a:pt x="371" y="78"/>
                </a:cubicBezTo>
                <a:cubicBezTo>
                  <a:pt x="369" y="79"/>
                  <a:pt x="366" y="78"/>
                  <a:pt x="365" y="76"/>
                </a:cubicBezTo>
                <a:cubicBezTo>
                  <a:pt x="365" y="75"/>
                  <a:pt x="365" y="75"/>
                  <a:pt x="365" y="74"/>
                </a:cubicBezTo>
                <a:cubicBezTo>
                  <a:pt x="365" y="73"/>
                  <a:pt x="366" y="71"/>
                  <a:pt x="368" y="71"/>
                </a:cubicBezTo>
                <a:cubicBezTo>
                  <a:pt x="384" y="59"/>
                  <a:pt x="384" y="59"/>
                  <a:pt x="384" y="59"/>
                </a:cubicBezTo>
                <a:cubicBezTo>
                  <a:pt x="383" y="54"/>
                  <a:pt x="382" y="50"/>
                  <a:pt x="381" y="45"/>
                </a:cubicBezTo>
                <a:cubicBezTo>
                  <a:pt x="361" y="42"/>
                  <a:pt x="361" y="42"/>
                  <a:pt x="361" y="42"/>
                </a:cubicBezTo>
                <a:cubicBezTo>
                  <a:pt x="359" y="42"/>
                  <a:pt x="357" y="40"/>
                  <a:pt x="357" y="38"/>
                </a:cubicBezTo>
                <a:cubicBezTo>
                  <a:pt x="357" y="38"/>
                  <a:pt x="357" y="38"/>
                  <a:pt x="357" y="38"/>
                </a:cubicBezTo>
                <a:cubicBezTo>
                  <a:pt x="357" y="36"/>
                  <a:pt x="358" y="34"/>
                  <a:pt x="360" y="34"/>
                </a:cubicBezTo>
                <a:cubicBezTo>
                  <a:pt x="380" y="28"/>
                  <a:pt x="380" y="28"/>
                  <a:pt x="380" y="28"/>
                </a:cubicBezTo>
                <a:cubicBezTo>
                  <a:pt x="380" y="23"/>
                  <a:pt x="380" y="18"/>
                  <a:pt x="381" y="13"/>
                </a:cubicBezTo>
                <a:cubicBezTo>
                  <a:pt x="363" y="4"/>
                  <a:pt x="363" y="4"/>
                  <a:pt x="363" y="4"/>
                </a:cubicBezTo>
                <a:cubicBezTo>
                  <a:pt x="361" y="4"/>
                  <a:pt x="360" y="2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3" y="41"/>
                  <a:pt x="83" y="85"/>
                  <a:pt x="83" y="85"/>
                </a:cubicBezTo>
                <a:cubicBezTo>
                  <a:pt x="71" y="115"/>
                  <a:pt x="79" y="137"/>
                  <a:pt x="79" y="137"/>
                </a:cubicBezTo>
                <a:cubicBezTo>
                  <a:pt x="103" y="178"/>
                  <a:pt x="84" y="200"/>
                  <a:pt x="68" y="221"/>
                </a:cubicBezTo>
                <a:cubicBezTo>
                  <a:pt x="53" y="242"/>
                  <a:pt x="0" y="315"/>
                  <a:pt x="51" y="317"/>
                </a:cubicBezTo>
                <a:cubicBezTo>
                  <a:pt x="99" y="318"/>
                  <a:pt x="84" y="334"/>
                  <a:pt x="84" y="334"/>
                </a:cubicBezTo>
                <a:cubicBezTo>
                  <a:pt x="63" y="380"/>
                  <a:pt x="96" y="381"/>
                  <a:pt x="96" y="381"/>
                </a:cubicBezTo>
                <a:cubicBezTo>
                  <a:pt x="81" y="408"/>
                  <a:pt x="103" y="409"/>
                  <a:pt x="103" y="409"/>
                </a:cubicBezTo>
                <a:cubicBezTo>
                  <a:pt x="135" y="409"/>
                  <a:pt x="118" y="438"/>
                  <a:pt x="118" y="438"/>
                </a:cubicBezTo>
                <a:cubicBezTo>
                  <a:pt x="79" y="481"/>
                  <a:pt x="113" y="524"/>
                  <a:pt x="162" y="514"/>
                </a:cubicBezTo>
                <a:cubicBezTo>
                  <a:pt x="259" y="494"/>
                  <a:pt x="309" y="527"/>
                  <a:pt x="286" y="597"/>
                </a:cubicBezTo>
                <a:cubicBezTo>
                  <a:pt x="263" y="666"/>
                  <a:pt x="232" y="709"/>
                  <a:pt x="232" y="709"/>
                </a:cubicBezTo>
                <a:cubicBezTo>
                  <a:pt x="659" y="709"/>
                  <a:pt x="659" y="709"/>
                  <a:pt x="659" y="709"/>
                </a:cubicBezTo>
                <a:cubicBezTo>
                  <a:pt x="568" y="521"/>
                  <a:pt x="568" y="521"/>
                  <a:pt x="568" y="521"/>
                </a:cubicBezTo>
                <a:cubicBezTo>
                  <a:pt x="540" y="458"/>
                  <a:pt x="606" y="330"/>
                  <a:pt x="606" y="330"/>
                </a:cubicBezTo>
                <a:close/>
                <a:moveTo>
                  <a:pt x="334" y="176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20" y="169"/>
                  <a:pt x="317" y="171"/>
                  <a:pt x="314" y="173"/>
                </a:cubicBezTo>
                <a:cubicBezTo>
                  <a:pt x="316" y="187"/>
                  <a:pt x="316" y="187"/>
                  <a:pt x="316" y="187"/>
                </a:cubicBezTo>
                <a:cubicBezTo>
                  <a:pt x="316" y="187"/>
                  <a:pt x="316" y="188"/>
                  <a:pt x="316" y="188"/>
                </a:cubicBezTo>
                <a:cubicBezTo>
                  <a:pt x="316" y="189"/>
                  <a:pt x="315" y="190"/>
                  <a:pt x="314" y="191"/>
                </a:cubicBezTo>
                <a:cubicBezTo>
                  <a:pt x="313" y="191"/>
                  <a:pt x="311" y="190"/>
                  <a:pt x="311" y="189"/>
                </a:cubicBezTo>
                <a:cubicBezTo>
                  <a:pt x="302" y="177"/>
                  <a:pt x="302" y="177"/>
                  <a:pt x="302" y="177"/>
                </a:cubicBezTo>
                <a:cubicBezTo>
                  <a:pt x="299" y="178"/>
                  <a:pt x="296" y="179"/>
                  <a:pt x="293" y="180"/>
                </a:cubicBezTo>
                <a:cubicBezTo>
                  <a:pt x="290" y="194"/>
                  <a:pt x="290" y="194"/>
                  <a:pt x="290" y="194"/>
                </a:cubicBezTo>
                <a:cubicBezTo>
                  <a:pt x="290" y="194"/>
                  <a:pt x="290" y="194"/>
                  <a:pt x="290" y="194"/>
                </a:cubicBezTo>
                <a:cubicBezTo>
                  <a:pt x="290" y="195"/>
                  <a:pt x="289" y="197"/>
                  <a:pt x="288" y="197"/>
                </a:cubicBezTo>
                <a:cubicBezTo>
                  <a:pt x="288" y="197"/>
                  <a:pt x="288" y="197"/>
                  <a:pt x="288" y="197"/>
                </a:cubicBezTo>
                <a:cubicBezTo>
                  <a:pt x="286" y="197"/>
                  <a:pt x="285" y="196"/>
                  <a:pt x="285" y="194"/>
                </a:cubicBezTo>
                <a:cubicBezTo>
                  <a:pt x="281" y="180"/>
                  <a:pt x="281" y="180"/>
                  <a:pt x="281" y="180"/>
                </a:cubicBezTo>
                <a:cubicBezTo>
                  <a:pt x="277" y="180"/>
                  <a:pt x="274" y="180"/>
                  <a:pt x="270" y="180"/>
                </a:cubicBezTo>
                <a:cubicBezTo>
                  <a:pt x="264" y="192"/>
                  <a:pt x="264" y="192"/>
                  <a:pt x="264" y="192"/>
                </a:cubicBezTo>
                <a:cubicBezTo>
                  <a:pt x="264" y="194"/>
                  <a:pt x="262" y="195"/>
                  <a:pt x="261" y="194"/>
                </a:cubicBezTo>
                <a:cubicBezTo>
                  <a:pt x="259" y="194"/>
                  <a:pt x="258" y="193"/>
                  <a:pt x="258" y="192"/>
                </a:cubicBezTo>
                <a:cubicBezTo>
                  <a:pt x="258" y="191"/>
                  <a:pt x="258" y="191"/>
                  <a:pt x="259" y="191"/>
                </a:cubicBezTo>
                <a:cubicBezTo>
                  <a:pt x="259" y="177"/>
                  <a:pt x="259" y="177"/>
                  <a:pt x="259" y="177"/>
                </a:cubicBezTo>
                <a:cubicBezTo>
                  <a:pt x="255" y="176"/>
                  <a:pt x="252" y="174"/>
                  <a:pt x="249" y="173"/>
                </a:cubicBezTo>
                <a:cubicBezTo>
                  <a:pt x="239" y="183"/>
                  <a:pt x="239" y="183"/>
                  <a:pt x="239" y="183"/>
                </a:cubicBezTo>
                <a:cubicBezTo>
                  <a:pt x="238" y="184"/>
                  <a:pt x="237" y="185"/>
                  <a:pt x="235" y="184"/>
                </a:cubicBezTo>
                <a:cubicBezTo>
                  <a:pt x="235" y="183"/>
                  <a:pt x="234" y="182"/>
                  <a:pt x="234" y="181"/>
                </a:cubicBezTo>
                <a:cubicBezTo>
                  <a:pt x="234" y="181"/>
                  <a:pt x="234" y="180"/>
                  <a:pt x="235" y="180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6" y="164"/>
                  <a:pt x="234" y="162"/>
                  <a:pt x="231" y="160"/>
                </a:cubicBezTo>
                <a:cubicBezTo>
                  <a:pt x="219" y="166"/>
                  <a:pt x="219" y="166"/>
                  <a:pt x="219" y="166"/>
                </a:cubicBezTo>
                <a:cubicBezTo>
                  <a:pt x="218" y="167"/>
                  <a:pt x="216" y="167"/>
                  <a:pt x="215" y="166"/>
                </a:cubicBezTo>
                <a:cubicBezTo>
                  <a:pt x="214" y="165"/>
                  <a:pt x="214" y="165"/>
                  <a:pt x="214" y="164"/>
                </a:cubicBezTo>
                <a:cubicBezTo>
                  <a:pt x="214" y="163"/>
                  <a:pt x="214" y="163"/>
                  <a:pt x="215" y="162"/>
                </a:cubicBezTo>
                <a:cubicBezTo>
                  <a:pt x="224" y="151"/>
                  <a:pt x="224" y="151"/>
                  <a:pt x="224" y="151"/>
                </a:cubicBezTo>
                <a:cubicBezTo>
                  <a:pt x="222" y="148"/>
                  <a:pt x="220" y="145"/>
                  <a:pt x="218" y="142"/>
                </a:cubicBezTo>
                <a:cubicBezTo>
                  <a:pt x="204" y="144"/>
                  <a:pt x="204" y="144"/>
                  <a:pt x="204" y="144"/>
                </a:cubicBezTo>
                <a:cubicBezTo>
                  <a:pt x="203" y="145"/>
                  <a:pt x="201" y="144"/>
                  <a:pt x="201" y="143"/>
                </a:cubicBezTo>
                <a:cubicBezTo>
                  <a:pt x="201" y="142"/>
                  <a:pt x="201" y="142"/>
                  <a:pt x="201" y="141"/>
                </a:cubicBezTo>
                <a:cubicBezTo>
                  <a:pt x="201" y="140"/>
                  <a:pt x="201" y="139"/>
                  <a:pt x="202" y="139"/>
                </a:cubicBezTo>
                <a:cubicBezTo>
                  <a:pt x="214" y="131"/>
                  <a:pt x="214" y="131"/>
                  <a:pt x="214" y="131"/>
                </a:cubicBezTo>
                <a:cubicBezTo>
                  <a:pt x="213" y="127"/>
                  <a:pt x="212" y="124"/>
                  <a:pt x="212" y="121"/>
                </a:cubicBezTo>
                <a:cubicBezTo>
                  <a:pt x="198" y="119"/>
                  <a:pt x="198" y="119"/>
                  <a:pt x="198" y="119"/>
                </a:cubicBezTo>
                <a:cubicBezTo>
                  <a:pt x="196" y="119"/>
                  <a:pt x="195" y="118"/>
                  <a:pt x="195" y="116"/>
                </a:cubicBezTo>
                <a:cubicBezTo>
                  <a:pt x="195" y="116"/>
                  <a:pt x="195" y="116"/>
                  <a:pt x="195" y="116"/>
                </a:cubicBezTo>
                <a:cubicBezTo>
                  <a:pt x="195" y="114"/>
                  <a:pt x="196" y="113"/>
                  <a:pt x="197" y="113"/>
                </a:cubicBezTo>
                <a:cubicBezTo>
                  <a:pt x="211" y="109"/>
                  <a:pt x="211" y="109"/>
                  <a:pt x="211" y="109"/>
                </a:cubicBezTo>
                <a:cubicBezTo>
                  <a:pt x="211" y="105"/>
                  <a:pt x="211" y="102"/>
                  <a:pt x="212" y="99"/>
                </a:cubicBezTo>
                <a:cubicBezTo>
                  <a:pt x="199" y="92"/>
                  <a:pt x="199" y="92"/>
                  <a:pt x="199" y="92"/>
                </a:cubicBezTo>
                <a:cubicBezTo>
                  <a:pt x="198" y="92"/>
                  <a:pt x="197" y="91"/>
                  <a:pt x="197" y="89"/>
                </a:cubicBezTo>
                <a:cubicBezTo>
                  <a:pt x="197" y="89"/>
                  <a:pt x="197" y="89"/>
                  <a:pt x="197" y="89"/>
                </a:cubicBezTo>
                <a:cubicBezTo>
                  <a:pt x="197" y="87"/>
                  <a:pt x="199" y="86"/>
                  <a:pt x="200" y="87"/>
                </a:cubicBezTo>
                <a:cubicBezTo>
                  <a:pt x="215" y="87"/>
                  <a:pt x="215" y="87"/>
                  <a:pt x="215" y="87"/>
                </a:cubicBezTo>
                <a:cubicBezTo>
                  <a:pt x="216" y="84"/>
                  <a:pt x="217" y="81"/>
                  <a:pt x="218" y="78"/>
                </a:cubicBezTo>
                <a:cubicBezTo>
                  <a:pt x="208" y="68"/>
                  <a:pt x="208" y="68"/>
                  <a:pt x="208" y="68"/>
                </a:cubicBezTo>
                <a:cubicBezTo>
                  <a:pt x="208" y="67"/>
                  <a:pt x="207" y="66"/>
                  <a:pt x="207" y="65"/>
                </a:cubicBezTo>
                <a:cubicBezTo>
                  <a:pt x="207" y="65"/>
                  <a:pt x="207" y="64"/>
                  <a:pt x="207" y="64"/>
                </a:cubicBezTo>
                <a:cubicBezTo>
                  <a:pt x="208" y="62"/>
                  <a:pt x="210" y="62"/>
                  <a:pt x="211" y="63"/>
                </a:cubicBezTo>
                <a:cubicBezTo>
                  <a:pt x="225" y="67"/>
                  <a:pt x="225" y="67"/>
                  <a:pt x="225" y="67"/>
                </a:cubicBezTo>
                <a:cubicBezTo>
                  <a:pt x="227" y="65"/>
                  <a:pt x="229" y="62"/>
                  <a:pt x="232" y="60"/>
                </a:cubicBezTo>
                <a:cubicBezTo>
                  <a:pt x="225" y="47"/>
                  <a:pt x="225" y="47"/>
                  <a:pt x="225" y="47"/>
                </a:cubicBezTo>
                <a:cubicBezTo>
                  <a:pt x="225" y="46"/>
                  <a:pt x="224" y="46"/>
                  <a:pt x="224" y="45"/>
                </a:cubicBezTo>
                <a:cubicBezTo>
                  <a:pt x="224" y="44"/>
                  <a:pt x="225" y="44"/>
                  <a:pt x="225" y="43"/>
                </a:cubicBezTo>
                <a:cubicBezTo>
                  <a:pt x="227" y="42"/>
                  <a:pt x="228" y="42"/>
                  <a:pt x="229" y="43"/>
                </a:cubicBezTo>
                <a:cubicBezTo>
                  <a:pt x="241" y="52"/>
                  <a:pt x="241" y="52"/>
                  <a:pt x="241" y="52"/>
                </a:cubicBezTo>
                <a:cubicBezTo>
                  <a:pt x="243" y="50"/>
                  <a:pt x="246" y="48"/>
                  <a:pt x="249" y="47"/>
                </a:cubicBezTo>
                <a:cubicBezTo>
                  <a:pt x="247" y="33"/>
                  <a:pt x="247" y="33"/>
                  <a:pt x="247" y="33"/>
                </a:cubicBezTo>
                <a:cubicBezTo>
                  <a:pt x="247" y="32"/>
                  <a:pt x="247" y="32"/>
                  <a:pt x="247" y="32"/>
                </a:cubicBezTo>
                <a:cubicBezTo>
                  <a:pt x="247" y="30"/>
                  <a:pt x="248" y="29"/>
                  <a:pt x="249" y="29"/>
                </a:cubicBezTo>
                <a:cubicBezTo>
                  <a:pt x="250" y="28"/>
                  <a:pt x="252" y="29"/>
                  <a:pt x="252" y="31"/>
                </a:cubicBezTo>
                <a:cubicBezTo>
                  <a:pt x="261" y="42"/>
                  <a:pt x="261" y="42"/>
                  <a:pt x="261" y="42"/>
                </a:cubicBezTo>
                <a:cubicBezTo>
                  <a:pt x="264" y="41"/>
                  <a:pt x="267" y="40"/>
                  <a:pt x="270" y="40"/>
                </a:cubicBezTo>
                <a:cubicBezTo>
                  <a:pt x="273" y="26"/>
                  <a:pt x="273" y="26"/>
                  <a:pt x="273" y="26"/>
                </a:cubicBezTo>
                <a:cubicBezTo>
                  <a:pt x="273" y="26"/>
                  <a:pt x="273" y="26"/>
                  <a:pt x="273" y="26"/>
                </a:cubicBezTo>
                <a:cubicBezTo>
                  <a:pt x="273" y="24"/>
                  <a:pt x="274" y="23"/>
                  <a:pt x="275" y="23"/>
                </a:cubicBezTo>
                <a:cubicBezTo>
                  <a:pt x="277" y="23"/>
                  <a:pt x="278" y="24"/>
                  <a:pt x="278" y="25"/>
                </a:cubicBezTo>
                <a:cubicBezTo>
                  <a:pt x="282" y="39"/>
                  <a:pt x="282" y="39"/>
                  <a:pt x="282" y="39"/>
                </a:cubicBezTo>
                <a:cubicBezTo>
                  <a:pt x="286" y="39"/>
                  <a:pt x="289" y="39"/>
                  <a:pt x="293" y="40"/>
                </a:cubicBezTo>
                <a:cubicBezTo>
                  <a:pt x="299" y="27"/>
                  <a:pt x="299" y="27"/>
                  <a:pt x="299" y="27"/>
                </a:cubicBezTo>
                <a:cubicBezTo>
                  <a:pt x="299" y="26"/>
                  <a:pt x="301" y="25"/>
                  <a:pt x="302" y="25"/>
                </a:cubicBezTo>
                <a:cubicBezTo>
                  <a:pt x="304" y="25"/>
                  <a:pt x="305" y="27"/>
                  <a:pt x="305" y="28"/>
                </a:cubicBezTo>
                <a:cubicBezTo>
                  <a:pt x="305" y="28"/>
                  <a:pt x="305" y="28"/>
                  <a:pt x="304" y="29"/>
                </a:cubicBezTo>
                <a:cubicBezTo>
                  <a:pt x="304" y="43"/>
                  <a:pt x="304" y="43"/>
                  <a:pt x="304" y="43"/>
                </a:cubicBezTo>
                <a:cubicBezTo>
                  <a:pt x="308" y="44"/>
                  <a:pt x="311" y="45"/>
                  <a:pt x="314" y="47"/>
                </a:cubicBezTo>
                <a:cubicBezTo>
                  <a:pt x="324" y="37"/>
                  <a:pt x="324" y="37"/>
                  <a:pt x="324" y="37"/>
                </a:cubicBezTo>
                <a:cubicBezTo>
                  <a:pt x="325" y="35"/>
                  <a:pt x="326" y="35"/>
                  <a:pt x="328" y="36"/>
                </a:cubicBezTo>
                <a:cubicBezTo>
                  <a:pt x="328" y="36"/>
                  <a:pt x="329" y="37"/>
                  <a:pt x="329" y="38"/>
                </a:cubicBezTo>
                <a:cubicBezTo>
                  <a:pt x="329" y="39"/>
                  <a:pt x="329" y="39"/>
                  <a:pt x="328" y="40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7" y="55"/>
                  <a:pt x="329" y="57"/>
                  <a:pt x="332" y="60"/>
                </a:cubicBezTo>
                <a:cubicBezTo>
                  <a:pt x="344" y="53"/>
                  <a:pt x="344" y="53"/>
                  <a:pt x="344" y="53"/>
                </a:cubicBezTo>
                <a:cubicBezTo>
                  <a:pt x="345" y="52"/>
                  <a:pt x="347" y="52"/>
                  <a:pt x="348" y="54"/>
                </a:cubicBezTo>
                <a:cubicBezTo>
                  <a:pt x="349" y="54"/>
                  <a:pt x="349" y="55"/>
                  <a:pt x="349" y="55"/>
                </a:cubicBezTo>
                <a:cubicBezTo>
                  <a:pt x="349" y="56"/>
                  <a:pt x="349" y="57"/>
                  <a:pt x="348" y="58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1" y="72"/>
                  <a:pt x="343" y="75"/>
                  <a:pt x="345" y="78"/>
                </a:cubicBezTo>
                <a:cubicBezTo>
                  <a:pt x="359" y="75"/>
                  <a:pt x="359" y="75"/>
                  <a:pt x="359" y="75"/>
                </a:cubicBezTo>
                <a:cubicBezTo>
                  <a:pt x="360" y="75"/>
                  <a:pt x="362" y="76"/>
                  <a:pt x="362" y="77"/>
                </a:cubicBezTo>
                <a:cubicBezTo>
                  <a:pt x="362" y="77"/>
                  <a:pt x="362" y="78"/>
                  <a:pt x="362" y="78"/>
                </a:cubicBezTo>
                <a:cubicBezTo>
                  <a:pt x="362" y="79"/>
                  <a:pt x="362" y="80"/>
                  <a:pt x="361" y="81"/>
                </a:cubicBezTo>
                <a:cubicBezTo>
                  <a:pt x="349" y="89"/>
                  <a:pt x="349" y="89"/>
                  <a:pt x="349" y="89"/>
                </a:cubicBezTo>
                <a:cubicBezTo>
                  <a:pt x="350" y="92"/>
                  <a:pt x="351" y="95"/>
                  <a:pt x="351" y="99"/>
                </a:cubicBezTo>
                <a:cubicBezTo>
                  <a:pt x="365" y="101"/>
                  <a:pt x="365" y="101"/>
                  <a:pt x="365" y="101"/>
                </a:cubicBezTo>
                <a:cubicBezTo>
                  <a:pt x="367" y="101"/>
                  <a:pt x="368" y="102"/>
                  <a:pt x="368" y="104"/>
                </a:cubicBezTo>
                <a:cubicBezTo>
                  <a:pt x="368" y="104"/>
                  <a:pt x="368" y="104"/>
                  <a:pt x="368" y="104"/>
                </a:cubicBezTo>
                <a:cubicBezTo>
                  <a:pt x="368" y="105"/>
                  <a:pt x="367" y="106"/>
                  <a:pt x="366" y="107"/>
                </a:cubicBezTo>
                <a:cubicBezTo>
                  <a:pt x="352" y="111"/>
                  <a:pt x="352" y="111"/>
                  <a:pt x="352" y="111"/>
                </a:cubicBezTo>
                <a:cubicBezTo>
                  <a:pt x="352" y="114"/>
                  <a:pt x="352" y="118"/>
                  <a:pt x="351" y="121"/>
                </a:cubicBezTo>
                <a:cubicBezTo>
                  <a:pt x="364" y="127"/>
                  <a:pt x="364" y="127"/>
                  <a:pt x="364" y="127"/>
                </a:cubicBezTo>
                <a:cubicBezTo>
                  <a:pt x="365" y="128"/>
                  <a:pt x="366" y="129"/>
                  <a:pt x="366" y="130"/>
                </a:cubicBezTo>
                <a:cubicBezTo>
                  <a:pt x="366" y="130"/>
                  <a:pt x="366" y="130"/>
                  <a:pt x="366" y="131"/>
                </a:cubicBezTo>
                <a:cubicBezTo>
                  <a:pt x="366" y="132"/>
                  <a:pt x="364" y="133"/>
                  <a:pt x="363" y="133"/>
                </a:cubicBezTo>
                <a:cubicBezTo>
                  <a:pt x="348" y="133"/>
                  <a:pt x="348" y="133"/>
                  <a:pt x="348" y="133"/>
                </a:cubicBezTo>
                <a:cubicBezTo>
                  <a:pt x="347" y="136"/>
                  <a:pt x="346" y="139"/>
                  <a:pt x="345" y="142"/>
                </a:cubicBezTo>
                <a:cubicBezTo>
                  <a:pt x="355" y="152"/>
                  <a:pt x="355" y="152"/>
                  <a:pt x="355" y="152"/>
                </a:cubicBezTo>
                <a:cubicBezTo>
                  <a:pt x="355" y="153"/>
                  <a:pt x="356" y="153"/>
                  <a:pt x="356" y="154"/>
                </a:cubicBezTo>
                <a:cubicBezTo>
                  <a:pt x="356" y="155"/>
                  <a:pt x="356" y="155"/>
                  <a:pt x="356" y="156"/>
                </a:cubicBezTo>
                <a:cubicBezTo>
                  <a:pt x="355" y="157"/>
                  <a:pt x="353" y="158"/>
                  <a:pt x="352" y="157"/>
                </a:cubicBezTo>
                <a:cubicBezTo>
                  <a:pt x="338" y="152"/>
                  <a:pt x="338" y="152"/>
                  <a:pt x="338" y="152"/>
                </a:cubicBezTo>
                <a:cubicBezTo>
                  <a:pt x="336" y="155"/>
                  <a:pt x="334" y="157"/>
                  <a:pt x="331" y="160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338" y="173"/>
                  <a:pt x="339" y="174"/>
                  <a:pt x="339" y="174"/>
                </a:cubicBezTo>
                <a:cubicBezTo>
                  <a:pt x="339" y="175"/>
                  <a:pt x="338" y="176"/>
                  <a:pt x="338" y="176"/>
                </a:cubicBezTo>
                <a:cubicBezTo>
                  <a:pt x="336" y="177"/>
                  <a:pt x="335" y="177"/>
                  <a:pt x="334" y="176"/>
                </a:cubicBezTo>
                <a:close/>
                <a:moveTo>
                  <a:pt x="451" y="192"/>
                </a:moveTo>
                <a:cubicBezTo>
                  <a:pt x="442" y="195"/>
                  <a:pt x="442" y="195"/>
                  <a:pt x="442" y="195"/>
                </a:cubicBezTo>
                <a:cubicBezTo>
                  <a:pt x="442" y="197"/>
                  <a:pt x="442" y="200"/>
                  <a:pt x="441" y="202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51" y="206"/>
                  <a:pt x="451" y="207"/>
                  <a:pt x="451" y="208"/>
                </a:cubicBezTo>
                <a:cubicBezTo>
                  <a:pt x="451" y="208"/>
                  <a:pt x="451" y="208"/>
                  <a:pt x="451" y="208"/>
                </a:cubicBezTo>
                <a:cubicBezTo>
                  <a:pt x="451" y="209"/>
                  <a:pt x="450" y="210"/>
                  <a:pt x="449" y="210"/>
                </a:cubicBezTo>
                <a:cubicBezTo>
                  <a:pt x="439" y="210"/>
                  <a:pt x="439" y="210"/>
                  <a:pt x="439" y="210"/>
                </a:cubicBezTo>
                <a:cubicBezTo>
                  <a:pt x="439" y="212"/>
                  <a:pt x="438" y="214"/>
                  <a:pt x="437" y="216"/>
                </a:cubicBezTo>
                <a:cubicBezTo>
                  <a:pt x="444" y="223"/>
                  <a:pt x="444" y="223"/>
                  <a:pt x="444" y="223"/>
                </a:cubicBezTo>
                <a:cubicBezTo>
                  <a:pt x="444" y="223"/>
                  <a:pt x="444" y="224"/>
                  <a:pt x="444" y="224"/>
                </a:cubicBezTo>
                <a:cubicBezTo>
                  <a:pt x="444" y="225"/>
                  <a:pt x="444" y="225"/>
                  <a:pt x="444" y="225"/>
                </a:cubicBezTo>
                <a:cubicBezTo>
                  <a:pt x="444" y="226"/>
                  <a:pt x="443" y="226"/>
                  <a:pt x="442" y="226"/>
                </a:cubicBezTo>
                <a:cubicBezTo>
                  <a:pt x="433" y="223"/>
                  <a:pt x="433" y="223"/>
                  <a:pt x="433" y="223"/>
                </a:cubicBezTo>
                <a:cubicBezTo>
                  <a:pt x="431" y="224"/>
                  <a:pt x="430" y="226"/>
                  <a:pt x="428" y="228"/>
                </a:cubicBezTo>
                <a:cubicBezTo>
                  <a:pt x="433" y="236"/>
                  <a:pt x="433" y="236"/>
                  <a:pt x="433" y="236"/>
                </a:cubicBezTo>
                <a:cubicBezTo>
                  <a:pt x="433" y="237"/>
                  <a:pt x="433" y="237"/>
                  <a:pt x="433" y="237"/>
                </a:cubicBezTo>
                <a:cubicBezTo>
                  <a:pt x="433" y="238"/>
                  <a:pt x="433" y="239"/>
                  <a:pt x="432" y="239"/>
                </a:cubicBezTo>
                <a:cubicBezTo>
                  <a:pt x="431" y="240"/>
                  <a:pt x="430" y="239"/>
                  <a:pt x="430" y="239"/>
                </a:cubicBezTo>
                <a:cubicBezTo>
                  <a:pt x="422" y="233"/>
                  <a:pt x="422" y="233"/>
                  <a:pt x="422" y="233"/>
                </a:cubicBezTo>
                <a:cubicBezTo>
                  <a:pt x="420" y="234"/>
                  <a:pt x="418" y="235"/>
                  <a:pt x="416" y="23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7"/>
                </a:cubicBezTo>
                <a:cubicBezTo>
                  <a:pt x="418" y="247"/>
                  <a:pt x="417" y="248"/>
                  <a:pt x="417" y="248"/>
                </a:cubicBezTo>
                <a:cubicBezTo>
                  <a:pt x="416" y="249"/>
                  <a:pt x="415" y="248"/>
                  <a:pt x="414" y="247"/>
                </a:cubicBezTo>
                <a:cubicBezTo>
                  <a:pt x="409" y="239"/>
                  <a:pt x="409" y="239"/>
                  <a:pt x="409" y="239"/>
                </a:cubicBezTo>
                <a:cubicBezTo>
                  <a:pt x="407" y="240"/>
                  <a:pt x="404" y="241"/>
                  <a:pt x="402" y="241"/>
                </a:cubicBezTo>
                <a:cubicBezTo>
                  <a:pt x="401" y="250"/>
                  <a:pt x="401" y="250"/>
                  <a:pt x="401" y="250"/>
                </a:cubicBezTo>
                <a:cubicBezTo>
                  <a:pt x="401" y="250"/>
                  <a:pt x="401" y="251"/>
                  <a:pt x="401" y="251"/>
                </a:cubicBezTo>
                <a:cubicBezTo>
                  <a:pt x="401" y="252"/>
                  <a:pt x="400" y="252"/>
                  <a:pt x="399" y="252"/>
                </a:cubicBezTo>
                <a:cubicBezTo>
                  <a:pt x="399" y="252"/>
                  <a:pt x="399" y="252"/>
                  <a:pt x="399" y="252"/>
                </a:cubicBezTo>
                <a:cubicBezTo>
                  <a:pt x="398" y="252"/>
                  <a:pt x="397" y="252"/>
                  <a:pt x="397" y="251"/>
                </a:cubicBezTo>
                <a:cubicBezTo>
                  <a:pt x="394" y="242"/>
                  <a:pt x="394" y="242"/>
                  <a:pt x="394" y="242"/>
                </a:cubicBezTo>
                <a:cubicBezTo>
                  <a:pt x="392" y="242"/>
                  <a:pt x="390" y="241"/>
                  <a:pt x="387" y="241"/>
                </a:cubicBezTo>
                <a:cubicBezTo>
                  <a:pt x="383" y="250"/>
                  <a:pt x="383" y="250"/>
                  <a:pt x="383" y="250"/>
                </a:cubicBezTo>
                <a:cubicBezTo>
                  <a:pt x="383" y="251"/>
                  <a:pt x="382" y="251"/>
                  <a:pt x="381" y="251"/>
                </a:cubicBezTo>
                <a:cubicBezTo>
                  <a:pt x="380" y="251"/>
                  <a:pt x="379" y="250"/>
                  <a:pt x="379" y="249"/>
                </a:cubicBezTo>
                <a:cubicBezTo>
                  <a:pt x="379" y="249"/>
                  <a:pt x="379" y="249"/>
                  <a:pt x="379" y="249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77" y="238"/>
                  <a:pt x="375" y="237"/>
                  <a:pt x="373" y="236"/>
                </a:cubicBezTo>
                <a:cubicBezTo>
                  <a:pt x="367" y="243"/>
                  <a:pt x="367" y="243"/>
                  <a:pt x="367" y="243"/>
                </a:cubicBezTo>
                <a:cubicBezTo>
                  <a:pt x="366" y="244"/>
                  <a:pt x="365" y="244"/>
                  <a:pt x="364" y="244"/>
                </a:cubicBezTo>
                <a:cubicBezTo>
                  <a:pt x="364" y="243"/>
                  <a:pt x="363" y="243"/>
                  <a:pt x="363" y="242"/>
                </a:cubicBezTo>
                <a:cubicBezTo>
                  <a:pt x="363" y="242"/>
                  <a:pt x="363" y="242"/>
                  <a:pt x="364" y="241"/>
                </a:cubicBezTo>
                <a:cubicBezTo>
                  <a:pt x="367" y="232"/>
                  <a:pt x="367" y="232"/>
                  <a:pt x="367" y="232"/>
                </a:cubicBezTo>
                <a:cubicBezTo>
                  <a:pt x="365" y="231"/>
                  <a:pt x="363" y="229"/>
                  <a:pt x="361" y="228"/>
                </a:cubicBezTo>
                <a:cubicBezTo>
                  <a:pt x="353" y="232"/>
                  <a:pt x="353" y="232"/>
                  <a:pt x="353" y="232"/>
                </a:cubicBezTo>
                <a:cubicBezTo>
                  <a:pt x="352" y="233"/>
                  <a:pt x="351" y="233"/>
                  <a:pt x="350" y="232"/>
                </a:cubicBezTo>
                <a:cubicBezTo>
                  <a:pt x="350" y="232"/>
                  <a:pt x="350" y="231"/>
                  <a:pt x="350" y="231"/>
                </a:cubicBezTo>
                <a:cubicBezTo>
                  <a:pt x="350" y="230"/>
                  <a:pt x="350" y="230"/>
                  <a:pt x="351" y="229"/>
                </a:cubicBezTo>
                <a:cubicBezTo>
                  <a:pt x="356" y="222"/>
                  <a:pt x="356" y="222"/>
                  <a:pt x="356" y="222"/>
                </a:cubicBezTo>
                <a:cubicBezTo>
                  <a:pt x="355" y="220"/>
                  <a:pt x="354" y="218"/>
                  <a:pt x="353" y="216"/>
                </a:cubicBezTo>
                <a:cubicBezTo>
                  <a:pt x="343" y="217"/>
                  <a:pt x="343" y="217"/>
                  <a:pt x="343" y="217"/>
                </a:cubicBezTo>
                <a:cubicBezTo>
                  <a:pt x="342" y="218"/>
                  <a:pt x="341" y="217"/>
                  <a:pt x="341" y="216"/>
                </a:cubicBezTo>
                <a:cubicBezTo>
                  <a:pt x="341" y="216"/>
                  <a:pt x="341" y="216"/>
                  <a:pt x="341" y="216"/>
                </a:cubicBezTo>
                <a:cubicBezTo>
                  <a:pt x="341" y="215"/>
                  <a:pt x="341" y="214"/>
                  <a:pt x="342" y="214"/>
                </a:cubicBezTo>
                <a:cubicBezTo>
                  <a:pt x="350" y="208"/>
                  <a:pt x="350" y="208"/>
                  <a:pt x="350" y="208"/>
                </a:cubicBezTo>
                <a:cubicBezTo>
                  <a:pt x="349" y="206"/>
                  <a:pt x="349" y="204"/>
                  <a:pt x="348" y="202"/>
                </a:cubicBezTo>
                <a:cubicBezTo>
                  <a:pt x="339" y="200"/>
                  <a:pt x="339" y="200"/>
                  <a:pt x="339" y="200"/>
                </a:cubicBezTo>
                <a:cubicBezTo>
                  <a:pt x="338" y="200"/>
                  <a:pt x="337" y="200"/>
                  <a:pt x="337" y="199"/>
                </a:cubicBezTo>
                <a:cubicBezTo>
                  <a:pt x="337" y="199"/>
                  <a:pt x="337" y="198"/>
                  <a:pt x="337" y="198"/>
                </a:cubicBezTo>
                <a:cubicBezTo>
                  <a:pt x="337" y="197"/>
                  <a:pt x="338" y="197"/>
                  <a:pt x="339" y="197"/>
                </a:cubicBezTo>
                <a:cubicBezTo>
                  <a:pt x="348" y="194"/>
                  <a:pt x="348" y="194"/>
                  <a:pt x="348" y="194"/>
                </a:cubicBezTo>
                <a:cubicBezTo>
                  <a:pt x="348" y="191"/>
                  <a:pt x="348" y="189"/>
                  <a:pt x="348" y="187"/>
                </a:cubicBezTo>
                <a:cubicBezTo>
                  <a:pt x="340" y="183"/>
                  <a:pt x="340" y="183"/>
                  <a:pt x="340" y="183"/>
                </a:cubicBezTo>
                <a:cubicBezTo>
                  <a:pt x="339" y="182"/>
                  <a:pt x="338" y="182"/>
                  <a:pt x="338" y="181"/>
                </a:cubicBezTo>
                <a:cubicBezTo>
                  <a:pt x="338" y="181"/>
                  <a:pt x="338" y="181"/>
                  <a:pt x="338" y="180"/>
                </a:cubicBezTo>
                <a:cubicBezTo>
                  <a:pt x="339" y="179"/>
                  <a:pt x="340" y="179"/>
                  <a:pt x="341" y="179"/>
                </a:cubicBezTo>
                <a:cubicBezTo>
                  <a:pt x="350" y="179"/>
                  <a:pt x="350" y="179"/>
                  <a:pt x="350" y="179"/>
                </a:cubicBezTo>
                <a:cubicBezTo>
                  <a:pt x="351" y="177"/>
                  <a:pt x="352" y="175"/>
                  <a:pt x="353" y="173"/>
                </a:cubicBezTo>
                <a:cubicBezTo>
                  <a:pt x="346" y="166"/>
                  <a:pt x="346" y="166"/>
                  <a:pt x="346" y="166"/>
                </a:cubicBezTo>
                <a:cubicBezTo>
                  <a:pt x="346" y="166"/>
                  <a:pt x="345" y="165"/>
                  <a:pt x="345" y="165"/>
                </a:cubicBezTo>
                <a:cubicBezTo>
                  <a:pt x="345" y="164"/>
                  <a:pt x="345" y="164"/>
                  <a:pt x="345" y="164"/>
                </a:cubicBezTo>
                <a:cubicBezTo>
                  <a:pt x="346" y="163"/>
                  <a:pt x="347" y="163"/>
                  <a:pt x="348" y="163"/>
                </a:cubicBezTo>
                <a:cubicBezTo>
                  <a:pt x="357" y="166"/>
                  <a:pt x="357" y="166"/>
                  <a:pt x="357" y="166"/>
                </a:cubicBezTo>
                <a:cubicBezTo>
                  <a:pt x="358" y="164"/>
                  <a:pt x="360" y="163"/>
                  <a:pt x="361" y="161"/>
                </a:cubicBezTo>
                <a:cubicBezTo>
                  <a:pt x="357" y="153"/>
                  <a:pt x="357" y="153"/>
                  <a:pt x="357" y="153"/>
                </a:cubicBezTo>
                <a:cubicBezTo>
                  <a:pt x="357" y="152"/>
                  <a:pt x="357" y="152"/>
                  <a:pt x="357" y="151"/>
                </a:cubicBezTo>
                <a:cubicBezTo>
                  <a:pt x="357" y="151"/>
                  <a:pt x="357" y="150"/>
                  <a:pt x="357" y="150"/>
                </a:cubicBezTo>
                <a:cubicBezTo>
                  <a:pt x="358" y="149"/>
                  <a:pt x="359" y="149"/>
                  <a:pt x="360" y="150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9" y="155"/>
                  <a:pt x="371" y="153"/>
                  <a:pt x="373" y="152"/>
                </a:cubicBezTo>
                <a:cubicBezTo>
                  <a:pt x="372" y="143"/>
                  <a:pt x="372" y="143"/>
                  <a:pt x="372" y="143"/>
                </a:cubicBezTo>
                <a:cubicBezTo>
                  <a:pt x="372" y="143"/>
                  <a:pt x="372" y="143"/>
                  <a:pt x="372" y="142"/>
                </a:cubicBezTo>
                <a:cubicBezTo>
                  <a:pt x="372" y="142"/>
                  <a:pt x="372" y="141"/>
                  <a:pt x="373" y="141"/>
                </a:cubicBezTo>
                <a:cubicBezTo>
                  <a:pt x="374" y="140"/>
                  <a:pt x="375" y="141"/>
                  <a:pt x="375" y="142"/>
                </a:cubicBezTo>
                <a:cubicBezTo>
                  <a:pt x="381" y="149"/>
                  <a:pt x="381" y="149"/>
                  <a:pt x="381" y="149"/>
                </a:cubicBezTo>
                <a:cubicBezTo>
                  <a:pt x="383" y="149"/>
                  <a:pt x="385" y="148"/>
                  <a:pt x="387" y="148"/>
                </a:cubicBezTo>
                <a:cubicBezTo>
                  <a:pt x="389" y="138"/>
                  <a:pt x="389" y="138"/>
                  <a:pt x="389" y="138"/>
                </a:cubicBezTo>
                <a:cubicBezTo>
                  <a:pt x="389" y="138"/>
                  <a:pt x="389" y="138"/>
                  <a:pt x="389" y="138"/>
                </a:cubicBezTo>
                <a:cubicBezTo>
                  <a:pt x="389" y="137"/>
                  <a:pt x="390" y="136"/>
                  <a:pt x="391" y="136"/>
                </a:cubicBezTo>
                <a:cubicBezTo>
                  <a:pt x="392" y="136"/>
                  <a:pt x="393" y="137"/>
                  <a:pt x="393" y="138"/>
                </a:cubicBezTo>
                <a:cubicBezTo>
                  <a:pt x="395" y="147"/>
                  <a:pt x="395" y="147"/>
                  <a:pt x="395" y="147"/>
                </a:cubicBezTo>
                <a:cubicBezTo>
                  <a:pt x="398" y="147"/>
                  <a:pt x="400" y="147"/>
                  <a:pt x="402" y="148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07" y="138"/>
                  <a:pt x="408" y="138"/>
                  <a:pt x="409" y="138"/>
                </a:cubicBezTo>
                <a:cubicBezTo>
                  <a:pt x="410" y="138"/>
                  <a:pt x="410" y="139"/>
                  <a:pt x="410" y="140"/>
                </a:cubicBezTo>
                <a:cubicBezTo>
                  <a:pt x="410" y="140"/>
                  <a:pt x="410" y="140"/>
                  <a:pt x="410" y="140"/>
                </a:cubicBezTo>
                <a:cubicBezTo>
                  <a:pt x="410" y="150"/>
                  <a:pt x="410" y="150"/>
                  <a:pt x="410" y="150"/>
                </a:cubicBezTo>
                <a:cubicBezTo>
                  <a:pt x="412" y="150"/>
                  <a:pt x="414" y="151"/>
                  <a:pt x="416" y="152"/>
                </a:cubicBezTo>
                <a:cubicBezTo>
                  <a:pt x="423" y="146"/>
                  <a:pt x="423" y="146"/>
                  <a:pt x="423" y="146"/>
                </a:cubicBezTo>
                <a:cubicBezTo>
                  <a:pt x="424" y="145"/>
                  <a:pt x="425" y="145"/>
                  <a:pt x="426" y="145"/>
                </a:cubicBezTo>
                <a:cubicBezTo>
                  <a:pt x="426" y="145"/>
                  <a:pt x="426" y="146"/>
                  <a:pt x="426" y="147"/>
                </a:cubicBezTo>
                <a:cubicBezTo>
                  <a:pt x="426" y="147"/>
                  <a:pt x="426" y="147"/>
                  <a:pt x="426" y="148"/>
                </a:cubicBezTo>
                <a:cubicBezTo>
                  <a:pt x="423" y="157"/>
                  <a:pt x="423" y="157"/>
                  <a:pt x="423" y="157"/>
                </a:cubicBezTo>
                <a:cubicBezTo>
                  <a:pt x="425" y="158"/>
                  <a:pt x="427" y="159"/>
                  <a:pt x="428" y="161"/>
                </a:cubicBezTo>
                <a:cubicBezTo>
                  <a:pt x="437" y="157"/>
                  <a:pt x="437" y="157"/>
                  <a:pt x="437" y="157"/>
                </a:cubicBezTo>
                <a:cubicBezTo>
                  <a:pt x="437" y="156"/>
                  <a:pt x="439" y="156"/>
                  <a:pt x="439" y="157"/>
                </a:cubicBezTo>
                <a:cubicBezTo>
                  <a:pt x="440" y="157"/>
                  <a:pt x="440" y="158"/>
                  <a:pt x="440" y="158"/>
                </a:cubicBezTo>
                <a:cubicBezTo>
                  <a:pt x="440" y="159"/>
                  <a:pt x="440" y="159"/>
                  <a:pt x="439" y="160"/>
                </a:cubicBezTo>
                <a:cubicBezTo>
                  <a:pt x="433" y="167"/>
                  <a:pt x="433" y="167"/>
                  <a:pt x="433" y="167"/>
                </a:cubicBezTo>
                <a:cubicBezTo>
                  <a:pt x="435" y="169"/>
                  <a:pt x="436" y="171"/>
                  <a:pt x="437" y="173"/>
                </a:cubicBezTo>
                <a:cubicBezTo>
                  <a:pt x="446" y="172"/>
                  <a:pt x="446" y="172"/>
                  <a:pt x="446" y="172"/>
                </a:cubicBezTo>
                <a:cubicBezTo>
                  <a:pt x="447" y="171"/>
                  <a:pt x="448" y="172"/>
                  <a:pt x="449" y="173"/>
                </a:cubicBezTo>
                <a:cubicBezTo>
                  <a:pt x="449" y="173"/>
                  <a:pt x="449" y="173"/>
                  <a:pt x="449" y="173"/>
                </a:cubicBezTo>
                <a:cubicBezTo>
                  <a:pt x="449" y="174"/>
                  <a:pt x="448" y="175"/>
                  <a:pt x="448" y="175"/>
                </a:cubicBezTo>
                <a:cubicBezTo>
                  <a:pt x="440" y="180"/>
                  <a:pt x="440" y="180"/>
                  <a:pt x="440" y="180"/>
                </a:cubicBezTo>
                <a:cubicBezTo>
                  <a:pt x="441" y="183"/>
                  <a:pt x="441" y="185"/>
                  <a:pt x="441" y="187"/>
                </a:cubicBezTo>
                <a:cubicBezTo>
                  <a:pt x="451" y="189"/>
                  <a:pt x="451" y="189"/>
                  <a:pt x="451" y="189"/>
                </a:cubicBezTo>
                <a:cubicBezTo>
                  <a:pt x="452" y="188"/>
                  <a:pt x="453" y="189"/>
                  <a:pt x="453" y="190"/>
                </a:cubicBezTo>
                <a:cubicBezTo>
                  <a:pt x="453" y="190"/>
                  <a:pt x="453" y="190"/>
                  <a:pt x="453" y="190"/>
                </a:cubicBezTo>
                <a:cubicBezTo>
                  <a:pt x="453" y="191"/>
                  <a:pt x="452" y="192"/>
                  <a:pt x="451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400"/>
          </a:p>
        </p:txBody>
      </p:sp>
      <p:sp>
        <p:nvSpPr>
          <p:cNvPr id="20" name="矩形 19"/>
          <p:cNvSpPr/>
          <p:nvPr/>
        </p:nvSpPr>
        <p:spPr>
          <a:xfrm rot="20338400">
            <a:off x="3995152" y="3843255"/>
            <a:ext cx="36371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 场 运 营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Market operation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2554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791297" y="514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版本流程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504959" y="903250"/>
            <a:ext cx="3562986" cy="3727636"/>
            <a:chOff x="1012834" y="1316216"/>
            <a:chExt cx="4321980" cy="4902840"/>
          </a:xfrm>
        </p:grpSpPr>
        <p:sp>
          <p:nvSpPr>
            <p:cNvPr id="77" name="矩形 76"/>
            <p:cNvSpPr/>
            <p:nvPr/>
          </p:nvSpPr>
          <p:spPr bwMode="auto">
            <a:xfrm>
              <a:off x="1012834" y="1628175"/>
              <a:ext cx="4321980" cy="4590881"/>
            </a:xfrm>
            <a:prstGeom prst="rect">
              <a:avLst/>
            </a:prstGeom>
            <a:noFill/>
            <a:ln w="19050" cap="flat" cmpd="sng" algn="ctr">
              <a:solidFill>
                <a:srgbClr val="E465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1379940" y="1316216"/>
              <a:ext cx="1472927" cy="646331"/>
            </a:xfrm>
            <a:prstGeom prst="rect">
              <a:avLst/>
            </a:prstGeom>
            <a:solidFill>
              <a:srgbClr val="2A2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379941" y="1316216"/>
              <a:ext cx="566231" cy="6072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A5C05"/>
                  </a:solidFill>
                  <a:latin typeface="Impact" panose="020B0806030902050204" pitchFamily="34" charset="0"/>
                  <a:ea typeface="华文琥珀" panose="02010800040101010101" pitchFamily="2" charset="-122"/>
                  <a:cs typeface="Aharoni" panose="02010803020104030203" pitchFamily="2" charset="-79"/>
                </a:rPr>
                <a:t>01</a:t>
              </a:r>
              <a:endParaRPr lang="zh-CN" altLang="en-US" sz="2400" b="1" dirty="0">
                <a:solidFill>
                  <a:srgbClr val="DA5C05"/>
                </a:solidFill>
                <a:latin typeface="Impact" panose="020B0806030902050204" pitchFamily="34" charset="0"/>
                <a:ea typeface="华文琥珀" panose="020108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645010" y="1484109"/>
              <a:ext cx="1465049" cy="688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养成线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Line of TCG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015465" y="900337"/>
            <a:ext cx="3562986" cy="3729852"/>
            <a:chOff x="1012834" y="1316216"/>
            <a:chExt cx="4321980" cy="4905754"/>
          </a:xfrm>
        </p:grpSpPr>
        <p:sp>
          <p:nvSpPr>
            <p:cNvPr id="82" name="矩形 81"/>
            <p:cNvSpPr/>
            <p:nvPr/>
          </p:nvSpPr>
          <p:spPr bwMode="auto">
            <a:xfrm>
              <a:off x="1012834" y="1628176"/>
              <a:ext cx="4321980" cy="4593794"/>
            </a:xfrm>
            <a:prstGeom prst="rect">
              <a:avLst/>
            </a:prstGeom>
            <a:noFill/>
            <a:ln w="19050" cap="flat" cmpd="sng" algn="ctr">
              <a:solidFill>
                <a:srgbClr val="E465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1379940" y="1316216"/>
              <a:ext cx="1472927" cy="646331"/>
            </a:xfrm>
            <a:prstGeom prst="rect">
              <a:avLst/>
            </a:prstGeom>
            <a:solidFill>
              <a:srgbClr val="26262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379941" y="1316216"/>
              <a:ext cx="610955" cy="6072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DA5C05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rgbClr val="DA5C05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697763" y="1484109"/>
              <a:ext cx="1492114" cy="688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玩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法线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Line of play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68152" y="1602278"/>
            <a:ext cx="2878240" cy="2875588"/>
            <a:chOff x="1880258" y="1772816"/>
            <a:chExt cx="3491369" cy="3782168"/>
          </a:xfrm>
        </p:grpSpPr>
        <p:sp>
          <p:nvSpPr>
            <p:cNvPr id="87" name="矩形 86"/>
            <p:cNvSpPr/>
            <p:nvPr/>
          </p:nvSpPr>
          <p:spPr bwMode="auto">
            <a:xfrm>
              <a:off x="1881562" y="1806478"/>
              <a:ext cx="609462" cy="609462"/>
            </a:xfrm>
            <a:prstGeom prst="rect">
              <a:avLst/>
            </a:prstGeom>
            <a:solidFill>
              <a:srgbClr val="E465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装备养成</a:t>
              </a:r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1882866" y="2842327"/>
              <a:ext cx="609462" cy="609462"/>
            </a:xfrm>
            <a:prstGeom prst="rect">
              <a:avLst/>
            </a:prstGeom>
            <a:solidFill>
              <a:srgbClr val="E465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技能养成</a:t>
              </a: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1884171" y="3874441"/>
              <a:ext cx="609462" cy="609462"/>
            </a:xfrm>
            <a:prstGeom prst="rect">
              <a:avLst/>
            </a:prstGeom>
            <a:solidFill>
              <a:srgbClr val="E465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外显养成</a:t>
              </a: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1880258" y="4906555"/>
              <a:ext cx="609462" cy="609462"/>
            </a:xfrm>
            <a:prstGeom prst="rect">
              <a:avLst/>
            </a:prstGeom>
            <a:solidFill>
              <a:srgbClr val="E465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等级辅线</a:t>
              </a: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628379" y="1772816"/>
              <a:ext cx="1375097" cy="7043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装备强化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装备进阶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2620635" y="2943866"/>
              <a:ext cx="2599658" cy="388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主动技能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2620634" y="3805610"/>
              <a:ext cx="2750196" cy="704367"/>
              <a:chOff x="2116403" y="1926727"/>
              <a:chExt cx="2750196" cy="704367"/>
            </a:xfrm>
          </p:grpSpPr>
          <p:sp>
            <p:nvSpPr>
              <p:cNvPr id="98" name="文本框 97"/>
              <p:cNvSpPr txBox="1"/>
              <p:nvPr/>
            </p:nvSpPr>
            <p:spPr>
              <a:xfrm>
                <a:off x="2116403" y="1926727"/>
                <a:ext cx="1375097" cy="704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精灵系统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神兵系统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3491501" y="1926727"/>
                <a:ext cx="1375098" cy="388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翅膀系统</a:t>
                </a:r>
                <a:endPara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4" name="文本框 93"/>
            <p:cNvSpPr txBox="1"/>
            <p:nvPr/>
          </p:nvSpPr>
          <p:spPr>
            <a:xfrm>
              <a:off x="2620635" y="4850617"/>
              <a:ext cx="2599658" cy="7043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声望辅线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信仰辅线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3995730" y="4847417"/>
              <a:ext cx="1375097" cy="388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荣誉辅线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文本框 52"/>
            <p:cNvSpPr txBox="1"/>
            <p:nvPr/>
          </p:nvSpPr>
          <p:spPr>
            <a:xfrm>
              <a:off x="3996530" y="1772816"/>
              <a:ext cx="1375097" cy="388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装备追加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1" name="矩形 100"/>
          <p:cNvSpPr/>
          <p:nvPr/>
        </p:nvSpPr>
        <p:spPr bwMode="auto">
          <a:xfrm>
            <a:off x="5381883" y="1594910"/>
            <a:ext cx="502433" cy="463375"/>
          </a:xfrm>
          <a:prstGeom prst="rect">
            <a:avLst/>
          </a:prstGeom>
          <a:solidFill>
            <a:srgbClr val="E465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任务系统</a:t>
            </a:r>
          </a:p>
        </p:txBody>
      </p:sp>
      <p:sp>
        <p:nvSpPr>
          <p:cNvPr id="102" name="矩形 101"/>
          <p:cNvSpPr/>
          <p:nvPr/>
        </p:nvSpPr>
        <p:spPr bwMode="auto">
          <a:xfrm>
            <a:off x="5381883" y="2384683"/>
            <a:ext cx="502433" cy="463375"/>
          </a:xfrm>
          <a:prstGeom prst="rect">
            <a:avLst/>
          </a:prstGeom>
          <a:solidFill>
            <a:srgbClr val="E465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副本体系</a:t>
            </a:r>
          </a:p>
        </p:txBody>
      </p:sp>
      <p:sp>
        <p:nvSpPr>
          <p:cNvPr id="103" name="矩形 102"/>
          <p:cNvSpPr/>
          <p:nvPr/>
        </p:nvSpPr>
        <p:spPr bwMode="auto">
          <a:xfrm>
            <a:off x="5381883" y="3169401"/>
            <a:ext cx="502433" cy="463375"/>
          </a:xfrm>
          <a:prstGeom prst="rect">
            <a:avLst/>
          </a:prstGeom>
          <a:solidFill>
            <a:srgbClr val="E465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GVE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5378657" y="3949640"/>
            <a:ext cx="502433" cy="463375"/>
          </a:xfrm>
          <a:prstGeom prst="rect">
            <a:avLst/>
          </a:prstGeom>
          <a:solidFill>
            <a:srgbClr val="E465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PVPGVG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微软雅黑" panose="020B0503020204020204" pitchFamily="34" charset="-122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6041608" y="2464054"/>
            <a:ext cx="2706856" cy="295145"/>
            <a:chOff x="2180201" y="2242106"/>
            <a:chExt cx="3283475" cy="388195"/>
          </a:xfrm>
        </p:grpSpPr>
        <p:sp>
          <p:nvSpPr>
            <p:cNvPr id="134" name="文本框 133"/>
            <p:cNvSpPr txBox="1"/>
            <p:nvPr/>
          </p:nvSpPr>
          <p:spPr>
            <a:xfrm>
              <a:off x="2180201" y="2242106"/>
              <a:ext cx="1375096" cy="388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普通副本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620361" y="2242106"/>
              <a:ext cx="1843315" cy="388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噩梦副本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7" name="文本框 126"/>
          <p:cNvSpPr txBox="1"/>
          <p:nvPr/>
        </p:nvSpPr>
        <p:spPr>
          <a:xfrm>
            <a:off x="6028963" y="3159218"/>
            <a:ext cx="113361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勇者试炼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巨龙宝藏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028963" y="3908427"/>
            <a:ext cx="113361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战神殿堂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巅峰挑战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6045165" y="1563638"/>
            <a:ext cx="2267224" cy="535531"/>
            <a:chOff x="7692488" y="1775321"/>
            <a:chExt cx="2750192" cy="704367"/>
          </a:xfrm>
        </p:grpSpPr>
        <p:sp>
          <p:nvSpPr>
            <p:cNvPr id="132" name="文本框 131"/>
            <p:cNvSpPr txBox="1"/>
            <p:nvPr/>
          </p:nvSpPr>
          <p:spPr>
            <a:xfrm>
              <a:off x="7692488" y="1775321"/>
              <a:ext cx="1375096" cy="70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主线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目标任务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9067584" y="1775321"/>
              <a:ext cx="1375096" cy="388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日常任务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0" name="文本框 96"/>
          <p:cNvSpPr txBox="1"/>
          <p:nvPr/>
        </p:nvSpPr>
        <p:spPr>
          <a:xfrm>
            <a:off x="7156850" y="3908427"/>
            <a:ext cx="113361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信仰战场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混沌战场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89"/>
          <p:cNvSpPr txBox="1"/>
          <p:nvPr/>
        </p:nvSpPr>
        <p:spPr>
          <a:xfrm>
            <a:off x="7156850" y="3159218"/>
            <a:ext cx="113361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王座天梯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98"/>
          <p:cNvSpPr txBox="1"/>
          <p:nvPr/>
        </p:nvSpPr>
        <p:spPr>
          <a:xfrm>
            <a:off x="2608734" y="3366250"/>
            <a:ext cx="1133613" cy="2951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称号系统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132"/>
          <p:cNvSpPr txBox="1"/>
          <p:nvPr/>
        </p:nvSpPr>
        <p:spPr>
          <a:xfrm>
            <a:off x="7182804" y="1791599"/>
            <a:ext cx="113361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悬赏任务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32"/>
          <p:cNvSpPr txBox="1"/>
          <p:nvPr/>
        </p:nvSpPr>
        <p:spPr>
          <a:xfrm>
            <a:off x="7154763" y="3385300"/>
            <a:ext cx="113361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</a:p>
        </p:txBody>
      </p:sp>
    </p:spTree>
    <p:extLst>
      <p:ext uri="{BB962C8B-B14F-4D97-AF65-F5344CB8AC3E}">
        <p14:creationId xmlns:p14="http://schemas.microsoft.com/office/powerpoint/2010/main" xmlns="" val="232192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108520" y="506006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grpSp>
        <p:nvGrpSpPr>
          <p:cNvPr id="35" name="组合 5"/>
          <p:cNvGrpSpPr/>
          <p:nvPr/>
        </p:nvGrpSpPr>
        <p:grpSpPr>
          <a:xfrm>
            <a:off x="1331640" y="483518"/>
            <a:ext cx="6408712" cy="3068222"/>
            <a:chOff x="1978807" y="835812"/>
            <a:chExt cx="8643960" cy="4138365"/>
          </a:xfrm>
        </p:grpSpPr>
        <p:grpSp>
          <p:nvGrpSpPr>
            <p:cNvPr id="42" name="组合 33"/>
            <p:cNvGrpSpPr/>
            <p:nvPr/>
          </p:nvGrpSpPr>
          <p:grpSpPr>
            <a:xfrm>
              <a:off x="1978807" y="835812"/>
              <a:ext cx="8643960" cy="3558813"/>
              <a:chOff x="1978807" y="1123944"/>
              <a:chExt cx="8643960" cy="3558813"/>
            </a:xfrm>
          </p:grpSpPr>
          <p:grpSp>
            <p:nvGrpSpPr>
              <p:cNvPr id="45" name="组合 30"/>
              <p:cNvGrpSpPr/>
              <p:nvPr/>
            </p:nvGrpSpPr>
            <p:grpSpPr>
              <a:xfrm>
                <a:off x="1978807" y="1123944"/>
                <a:ext cx="8643960" cy="3385551"/>
                <a:chOff x="1978807" y="1123944"/>
                <a:chExt cx="8643960" cy="3385551"/>
              </a:xfrm>
            </p:grpSpPr>
            <p:graphicFrame>
              <p:nvGraphicFramePr>
                <p:cNvPr id="48" name="图表 47"/>
                <p:cNvGraphicFramePr/>
                <p:nvPr>
                  <p:extLst>
                    <p:ext uri="{D42A27DB-BD31-4B8C-83A1-F6EECF244321}">
                      <p14:modId xmlns:p14="http://schemas.microsoft.com/office/powerpoint/2010/main" xmlns="" val="814047982"/>
                    </p:ext>
                  </p:extLst>
                </p:nvPr>
              </p:nvGraphicFramePr>
              <p:xfrm>
                <a:off x="1978807" y="1123944"/>
                <a:ext cx="8401050" cy="337661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cxnSp>
              <p:nvCxnSpPr>
                <p:cNvPr id="49" name="直接箭头连接符 48"/>
                <p:cNvCxnSpPr/>
                <p:nvPr/>
              </p:nvCxnSpPr>
              <p:spPr bwMode="auto">
                <a:xfrm>
                  <a:off x="2483039" y="4313514"/>
                  <a:ext cx="813972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070C0"/>
                  </a:solidFill>
                  <a:prstDash val="sysDot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0" name="直接箭头连接符 49"/>
                <p:cNvCxnSpPr/>
                <p:nvPr/>
              </p:nvCxnSpPr>
              <p:spPr bwMode="auto">
                <a:xfrm flipV="1">
                  <a:off x="2483038" y="1340043"/>
                  <a:ext cx="0" cy="2953353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070C0"/>
                  </a:solidFill>
                  <a:prstDash val="sysDot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51" name="任意多边形 50"/>
                <p:cNvSpPr/>
                <p:nvPr/>
              </p:nvSpPr>
              <p:spPr bwMode="auto">
                <a:xfrm>
                  <a:off x="3179928" y="2238233"/>
                  <a:ext cx="6318914" cy="1751188"/>
                </a:xfrm>
                <a:custGeom>
                  <a:avLst/>
                  <a:gdLst>
                    <a:gd name="connsiteX0" fmla="*/ 0 w 6318914"/>
                    <a:gd name="connsiteY0" fmla="*/ 0 h 1751188"/>
                    <a:gd name="connsiteX1" fmla="*/ 2060812 w 6318914"/>
                    <a:gd name="connsiteY1" fmla="*/ 1746913 h 1751188"/>
                    <a:gd name="connsiteX2" fmla="*/ 6318914 w 6318914"/>
                    <a:gd name="connsiteY2" fmla="*/ 395785 h 175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18914" h="1751188">
                      <a:moveTo>
                        <a:pt x="0" y="0"/>
                      </a:moveTo>
                      <a:cubicBezTo>
                        <a:pt x="503830" y="840474"/>
                        <a:pt x="1007660" y="1680949"/>
                        <a:pt x="2060812" y="1746913"/>
                      </a:cubicBezTo>
                      <a:cubicBezTo>
                        <a:pt x="3113964" y="1812877"/>
                        <a:pt x="4716439" y="1104331"/>
                        <a:pt x="6318914" y="395785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E4650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" name="圆角矩形 51"/>
                <p:cNvSpPr/>
                <p:nvPr/>
              </p:nvSpPr>
              <p:spPr bwMode="auto">
                <a:xfrm>
                  <a:off x="3419467" y="1988340"/>
                  <a:ext cx="1080495" cy="432198"/>
                </a:xfrm>
                <a:prstGeom prst="roundRect">
                  <a:avLst/>
                </a:prstGeom>
                <a:solidFill>
                  <a:srgbClr val="E46502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</a:t>
                  </a:r>
                  <a:r>
                    <a:rPr lang="en-US" altLang="zh-CN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</a:t>
                  </a:r>
                  <a:endPara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圆角矩形 52"/>
                <p:cNvSpPr/>
                <p:nvPr/>
              </p:nvSpPr>
              <p:spPr bwMode="auto">
                <a:xfrm>
                  <a:off x="5820855" y="3095848"/>
                  <a:ext cx="1080495" cy="432198"/>
                </a:xfrm>
                <a:prstGeom prst="roundRect">
                  <a:avLst/>
                </a:prstGeom>
                <a:solidFill>
                  <a:srgbClr val="E46502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</a:t>
                  </a:r>
                  <a:r>
                    <a:rPr lang="en-US" altLang="zh-CN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</a:t>
                  </a:r>
                  <a:endPara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圆角矩形 57"/>
                <p:cNvSpPr/>
                <p:nvPr/>
              </p:nvSpPr>
              <p:spPr bwMode="auto">
                <a:xfrm>
                  <a:off x="7997115" y="2055812"/>
                  <a:ext cx="1080495" cy="432198"/>
                </a:xfrm>
                <a:prstGeom prst="roundRect">
                  <a:avLst/>
                </a:prstGeom>
                <a:solidFill>
                  <a:srgbClr val="E46502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</a:t>
                  </a:r>
                  <a:r>
                    <a:rPr lang="en-US" altLang="zh-CN" sz="14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</a:t>
                  </a:r>
                  <a:endPara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59" name="直接连接符 58"/>
                <p:cNvCxnSpPr>
                  <a:stCxn id="52" idx="2"/>
                </p:cNvCxnSpPr>
                <p:nvPr/>
              </p:nvCxnSpPr>
              <p:spPr bwMode="auto">
                <a:xfrm>
                  <a:off x="3959715" y="2420538"/>
                  <a:ext cx="0" cy="2088957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1" name="直接连接符 60"/>
                <p:cNvCxnSpPr>
                  <a:stCxn id="58" idx="2"/>
                </p:cNvCxnSpPr>
                <p:nvPr/>
              </p:nvCxnSpPr>
              <p:spPr bwMode="auto">
                <a:xfrm>
                  <a:off x="8537363" y="2488010"/>
                  <a:ext cx="0" cy="202148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6" name="文本框 45"/>
              <p:cNvSpPr txBox="1"/>
              <p:nvPr/>
            </p:nvSpPr>
            <p:spPr>
              <a:xfrm>
                <a:off x="2537005" y="1263563"/>
                <a:ext cx="1008462" cy="788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FF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付</a:t>
                </a:r>
                <a:r>
                  <a:rPr lang="zh-CN" altLang="en-US" sz="1600" b="1" dirty="0" smtClean="0">
                    <a:solidFill>
                      <a:srgbClr val="FFFF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费总额</a:t>
                </a:r>
                <a:endParaRPr lang="zh-CN" altLang="en-US" sz="1600" b="1" dirty="0">
                  <a:solidFill>
                    <a:srgbClr val="FFFF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9614305" y="3894023"/>
                <a:ext cx="1008462" cy="788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rgbClr val="FFFF00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付费区间</a:t>
                </a:r>
                <a:endParaRPr lang="zh-CN" altLang="en-US" sz="1600" b="1" dirty="0">
                  <a:solidFill>
                    <a:srgbClr val="FFFF0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843202" y="4271010"/>
              <a:ext cx="2611253" cy="703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Wingdings" panose="05000000000000000000" pitchFamily="2" charset="2"/>
                <a:buChar char="n"/>
              </a:pPr>
              <a:r>
                <a:rPr lang="zh-CN" altLang="en-US" sz="1000" b="1" dirty="0" smtClean="0">
                  <a:solidFill>
                    <a:srgbClr val="E465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养成：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核心养成线</a:t>
              </a:r>
              <a:endPara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40000"/>
                </a:lnSpc>
                <a:buFont typeface="Wingdings" panose="05000000000000000000" pitchFamily="2" charset="2"/>
                <a:buChar char="n"/>
              </a:pPr>
              <a:r>
                <a:rPr lang="zh-CN" altLang="en-US" sz="1000" b="1" dirty="0">
                  <a:solidFill>
                    <a:srgbClr val="E465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玩</a:t>
              </a:r>
              <a:r>
                <a:rPr lang="zh-CN" altLang="en-US" sz="1000" b="1" dirty="0" smtClean="0">
                  <a:solidFill>
                    <a:srgbClr val="E465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法：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基层</a:t>
              </a:r>
              <a:r>
                <a:rPr lang="en-US" altLang="zh-CN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PVE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381282" y="4271010"/>
              <a:ext cx="3102900" cy="703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Wingdings" panose="05000000000000000000" pitchFamily="2" charset="2"/>
                <a:buChar char="n"/>
              </a:pPr>
              <a:r>
                <a:rPr lang="zh-CN" altLang="en-US" sz="1000" b="1" dirty="0" smtClean="0">
                  <a:solidFill>
                    <a:srgbClr val="E465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养成：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外显养成线</a:t>
              </a:r>
              <a:r>
                <a:rPr lang="en-US" altLang="zh-CN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核心标杆线</a:t>
              </a:r>
              <a:endPara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40000"/>
                </a:lnSpc>
                <a:buFont typeface="Wingdings" panose="05000000000000000000" pitchFamily="2" charset="2"/>
                <a:buChar char="n"/>
              </a:pPr>
              <a:r>
                <a:rPr lang="zh-CN" altLang="en-US" sz="1000" b="1" dirty="0">
                  <a:solidFill>
                    <a:srgbClr val="E465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玩</a:t>
              </a:r>
              <a:r>
                <a:rPr lang="zh-CN" altLang="en-US" sz="1000" b="1" dirty="0" smtClean="0">
                  <a:solidFill>
                    <a:srgbClr val="E465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法：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高层</a:t>
              </a:r>
              <a:r>
                <a:rPr lang="en-US" altLang="zh-CN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PVP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58050" y="3723878"/>
            <a:ext cx="2160000" cy="1215149"/>
            <a:chOff x="1116211" y="4941168"/>
            <a:chExt cx="2808312" cy="1800200"/>
          </a:xfrm>
        </p:grpSpPr>
        <p:sp>
          <p:nvSpPr>
            <p:cNvPr id="63" name="矩形 62"/>
            <p:cNvSpPr/>
            <p:nvPr/>
          </p:nvSpPr>
          <p:spPr bwMode="auto">
            <a:xfrm>
              <a:off x="1116211" y="5229200"/>
              <a:ext cx="2808312" cy="1512168"/>
            </a:xfrm>
            <a:prstGeom prst="rect">
              <a:avLst/>
            </a:prstGeom>
            <a:solidFill>
              <a:srgbClr val="FDFDFD"/>
            </a:solidFill>
            <a:ln w="19050" cap="flat" cmpd="sng" algn="ctr">
              <a:solidFill>
                <a:srgbClr val="F4960C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404243" y="4941168"/>
              <a:ext cx="466794" cy="461665"/>
            </a:xfrm>
            <a:prstGeom prst="rect">
              <a:avLst/>
            </a:prstGeom>
            <a:solidFill>
              <a:srgbClr val="E46502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5" name="文本框 1"/>
          <p:cNvSpPr txBox="1"/>
          <p:nvPr/>
        </p:nvSpPr>
        <p:spPr>
          <a:xfrm>
            <a:off x="603870" y="4011924"/>
            <a:ext cx="191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手机游戏玩家的付费习惯依赖其经济实力和游戏偏好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需要依靠游戏内养成设定和活动导向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612470" y="3723878"/>
            <a:ext cx="2160000" cy="1215149"/>
            <a:chOff x="4932635" y="4941168"/>
            <a:chExt cx="2808312" cy="1800200"/>
          </a:xfrm>
        </p:grpSpPr>
        <p:sp>
          <p:nvSpPr>
            <p:cNvPr id="67" name="矩形 66"/>
            <p:cNvSpPr/>
            <p:nvPr/>
          </p:nvSpPr>
          <p:spPr bwMode="auto">
            <a:xfrm>
              <a:off x="4932635" y="5229200"/>
              <a:ext cx="2808312" cy="1512168"/>
            </a:xfrm>
            <a:prstGeom prst="rect">
              <a:avLst/>
            </a:prstGeom>
            <a:solidFill>
              <a:srgbClr val="FDFDFD"/>
            </a:solidFill>
            <a:ln w="19050" cap="flat" cmpd="sng" algn="ctr">
              <a:solidFill>
                <a:srgbClr val="F4960C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5220667" y="4941168"/>
              <a:ext cx="503664" cy="461665"/>
            </a:xfrm>
            <a:prstGeom prst="rect">
              <a:avLst/>
            </a:prstGeom>
            <a:solidFill>
              <a:srgbClr val="E46502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9" name="文本框 1"/>
          <p:cNvSpPr txBox="1"/>
          <p:nvPr/>
        </p:nvSpPr>
        <p:spPr>
          <a:xfrm>
            <a:off x="3760091" y="4011924"/>
            <a:ext cx="1780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玩家的付费习惯仍然停留在点卡付费时期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预期有较强的付费能力但需要游戏内良好引导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516216" y="3723878"/>
            <a:ext cx="2160000" cy="1215149"/>
            <a:chOff x="8677051" y="4941168"/>
            <a:chExt cx="2808312" cy="1800200"/>
          </a:xfrm>
        </p:grpSpPr>
        <p:sp>
          <p:nvSpPr>
            <p:cNvPr id="71" name="矩形 70"/>
            <p:cNvSpPr/>
            <p:nvPr/>
          </p:nvSpPr>
          <p:spPr bwMode="auto">
            <a:xfrm>
              <a:off x="8677051" y="5229200"/>
              <a:ext cx="2808312" cy="1512168"/>
            </a:xfrm>
            <a:prstGeom prst="rect">
              <a:avLst/>
            </a:prstGeom>
            <a:solidFill>
              <a:srgbClr val="FDFDFD"/>
            </a:solidFill>
            <a:ln w="19050" cap="flat" cmpd="sng" algn="ctr">
              <a:solidFill>
                <a:srgbClr val="F4960C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8965083" y="4941168"/>
              <a:ext cx="513282" cy="461665"/>
            </a:xfrm>
            <a:prstGeom prst="rect">
              <a:avLst/>
            </a:prstGeom>
            <a:solidFill>
              <a:srgbClr val="E46502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3" name="文本框 1"/>
          <p:cNvSpPr txBox="1"/>
          <p:nvPr/>
        </p:nvSpPr>
        <p:spPr>
          <a:xfrm>
            <a:off x="6663837" y="4011924"/>
            <a:ext cx="1603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付费玩家的付费习惯偏向于大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一次性付费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预期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ARPU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较高但需要游戏内持续释放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91297" y="5147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商业化模式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32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9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271" y="990482"/>
            <a:ext cx="7802161" cy="3525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91297" y="5147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商业化模式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95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0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791297" y="5147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商业化模式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7110" y="997134"/>
            <a:ext cx="8249346" cy="2337076"/>
            <a:chOff x="1005364" y="1170777"/>
            <a:chExt cx="11090760" cy="3142061"/>
          </a:xfrm>
        </p:grpSpPr>
        <p:sp>
          <p:nvSpPr>
            <p:cNvPr id="11" name="矩形 10"/>
            <p:cNvSpPr/>
            <p:nvPr/>
          </p:nvSpPr>
          <p:spPr bwMode="auto">
            <a:xfrm>
              <a:off x="6244990" y="1856976"/>
              <a:ext cx="1439862" cy="433387"/>
            </a:xfrm>
            <a:prstGeom prst="rect">
              <a:avLst/>
            </a:prstGeom>
            <a:solidFill>
              <a:srgbClr val="F4960C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流通货币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982843" y="2786853"/>
              <a:ext cx="1439862" cy="431800"/>
            </a:xfrm>
            <a:prstGeom prst="rect">
              <a:avLst/>
            </a:prstGeom>
            <a:solidFill>
              <a:srgbClr val="F4960C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金币</a:t>
              </a: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0656261" y="3861048"/>
              <a:ext cx="1439863" cy="431800"/>
            </a:xfrm>
            <a:prstGeom prst="rect">
              <a:avLst/>
            </a:prstGeom>
            <a:solidFill>
              <a:srgbClr val="F4960C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</a:t>
              </a:r>
              <a:r>
                <a:rPr lang="en-US" altLang="zh-CN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活跃</a:t>
              </a:r>
              <a:r>
                <a:rPr lang="en-US" altLang="zh-CN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</a:t>
              </a: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988432" y="3881038"/>
              <a:ext cx="1439863" cy="431800"/>
            </a:xfrm>
            <a:prstGeom prst="rect">
              <a:avLst/>
            </a:prstGeom>
            <a:solidFill>
              <a:srgbClr val="F4960C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游戏内活动</a:t>
              </a: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238640" y="1170777"/>
              <a:ext cx="1441450" cy="431800"/>
            </a:xfrm>
            <a:prstGeom prst="rect">
              <a:avLst/>
            </a:prstGeom>
            <a:solidFill>
              <a:srgbClr val="F4960C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玩家充值</a:t>
              </a: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8928069" y="3861048"/>
              <a:ext cx="1439863" cy="431800"/>
            </a:xfrm>
            <a:prstGeom prst="rect">
              <a:avLst/>
            </a:prstGeom>
            <a:solidFill>
              <a:srgbClr val="F4960C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月卡</a:t>
              </a:r>
              <a:r>
                <a:rPr lang="en-US" altLang="zh-CN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季卡</a:t>
              </a:r>
              <a:r>
                <a:rPr lang="en-US" altLang="zh-CN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年卡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>
              <a:stCxn id="15" idx="2"/>
              <a:endCxn id="11" idx="0"/>
            </p:cNvCxnSpPr>
            <p:nvPr/>
          </p:nvCxnSpPr>
          <p:spPr bwMode="auto">
            <a:xfrm>
              <a:off x="6959365" y="1602577"/>
              <a:ext cx="5556" cy="25439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1" idx="2"/>
              <a:endCxn id="14" idx="0"/>
            </p:cNvCxnSpPr>
            <p:nvPr/>
          </p:nvCxnSpPr>
          <p:spPr bwMode="auto">
            <a:xfrm rot="16200000" flipH="1">
              <a:off x="6541305" y="2713978"/>
              <a:ext cx="1590675" cy="74344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矩形 18"/>
            <p:cNvSpPr/>
            <p:nvPr/>
          </p:nvSpPr>
          <p:spPr bwMode="auto">
            <a:xfrm>
              <a:off x="4994076" y="3881038"/>
              <a:ext cx="1441450" cy="431800"/>
            </a:xfrm>
            <a:prstGeom prst="rect">
              <a:avLst/>
            </a:prstGeom>
            <a:solidFill>
              <a:srgbClr val="F4960C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幸运商城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2999720" y="3881038"/>
              <a:ext cx="1441450" cy="431800"/>
            </a:xfrm>
            <a:prstGeom prst="rect">
              <a:avLst/>
            </a:prstGeom>
            <a:solidFill>
              <a:srgbClr val="F4960C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寻宝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肘形连接符 53"/>
            <p:cNvCxnSpPr>
              <a:stCxn id="11" idx="1"/>
              <a:endCxn id="19" idx="0"/>
            </p:cNvCxnSpPr>
            <p:nvPr/>
          </p:nvCxnSpPr>
          <p:spPr bwMode="auto">
            <a:xfrm rot="10800000" flipV="1">
              <a:off x="5714802" y="2073670"/>
              <a:ext cx="530189" cy="1807368"/>
            </a:xfrm>
            <a:prstGeom prst="bentConnector2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肘形连接符 55"/>
            <p:cNvCxnSpPr>
              <a:stCxn id="11" idx="1"/>
              <a:endCxn id="20" idx="0"/>
            </p:cNvCxnSpPr>
            <p:nvPr/>
          </p:nvCxnSpPr>
          <p:spPr bwMode="auto">
            <a:xfrm rot="10800000" flipV="1">
              <a:off x="3720446" y="2073670"/>
              <a:ext cx="2524545" cy="1807368"/>
            </a:xfrm>
            <a:prstGeom prst="bentConnector2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肘形连接符 57"/>
            <p:cNvCxnSpPr>
              <a:stCxn id="19" idx="1"/>
              <a:endCxn id="12" idx="2"/>
            </p:cNvCxnSpPr>
            <p:nvPr/>
          </p:nvCxnSpPr>
          <p:spPr bwMode="auto">
            <a:xfrm rot="10800000">
              <a:off x="4702774" y="3218654"/>
              <a:ext cx="291302" cy="878285"/>
            </a:xfrm>
            <a:prstGeom prst="bentConnector2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矩形 23"/>
            <p:cNvSpPr/>
            <p:nvPr/>
          </p:nvSpPr>
          <p:spPr bwMode="auto">
            <a:xfrm>
              <a:off x="1005364" y="3881037"/>
              <a:ext cx="1441450" cy="431800"/>
            </a:xfrm>
            <a:prstGeom prst="rect">
              <a:avLst/>
            </a:prstGeom>
            <a:solidFill>
              <a:srgbClr val="F4960C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运营活动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肘形连接符 32774"/>
            <p:cNvCxnSpPr>
              <a:stCxn id="11" idx="1"/>
              <a:endCxn id="24" idx="0"/>
            </p:cNvCxnSpPr>
            <p:nvPr/>
          </p:nvCxnSpPr>
          <p:spPr bwMode="auto">
            <a:xfrm rot="10800000" flipV="1">
              <a:off x="1726090" y="2073669"/>
              <a:ext cx="4518901" cy="1807367"/>
            </a:xfrm>
            <a:prstGeom prst="bentConnector2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肘形连接符 57"/>
            <p:cNvCxnSpPr>
              <a:stCxn id="20" idx="3"/>
            </p:cNvCxnSpPr>
            <p:nvPr/>
          </p:nvCxnSpPr>
          <p:spPr bwMode="auto">
            <a:xfrm flipV="1">
              <a:off x="4441170" y="3212977"/>
              <a:ext cx="94411" cy="883961"/>
            </a:xfrm>
            <a:prstGeom prst="bentConnector2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肘形连接符 53"/>
            <p:cNvCxnSpPr/>
            <p:nvPr/>
          </p:nvCxnSpPr>
          <p:spPr bwMode="auto">
            <a:xfrm rot="5400000">
              <a:off x="8702113" y="3000538"/>
              <a:ext cx="1741708" cy="6349"/>
            </a:xfrm>
            <a:prstGeom prst="bentConnector3">
              <a:avLst>
                <a:gd name="adj1" fmla="val -4075"/>
              </a:avLst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肘形连接符 53"/>
            <p:cNvCxnSpPr>
              <a:stCxn id="11" idx="3"/>
            </p:cNvCxnSpPr>
            <p:nvPr/>
          </p:nvCxnSpPr>
          <p:spPr bwMode="auto">
            <a:xfrm>
              <a:off x="7684852" y="2073670"/>
              <a:ext cx="3763498" cy="1794546"/>
            </a:xfrm>
            <a:prstGeom prst="bentConnector3">
              <a:avLst>
                <a:gd name="adj1" fmla="val 99808"/>
              </a:avLst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" name="组合 34"/>
          <p:cNvGrpSpPr/>
          <p:nvPr/>
        </p:nvGrpSpPr>
        <p:grpSpPr>
          <a:xfrm>
            <a:off x="709912" y="4270309"/>
            <a:ext cx="7894536" cy="317665"/>
            <a:chOff x="1044203" y="5288295"/>
            <a:chExt cx="11469152" cy="461503"/>
          </a:xfrm>
        </p:grpSpPr>
        <p:grpSp>
          <p:nvGrpSpPr>
            <p:cNvPr id="36" name="组合 35"/>
            <p:cNvGrpSpPr/>
            <p:nvPr/>
          </p:nvGrpSpPr>
          <p:grpSpPr>
            <a:xfrm>
              <a:off x="1044203" y="5288295"/>
              <a:ext cx="2859068" cy="448590"/>
              <a:chOff x="89689" y="5014195"/>
              <a:chExt cx="2859068" cy="44859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9689" y="5014195"/>
                <a:ext cx="528237" cy="402425"/>
              </a:xfrm>
              <a:prstGeom prst="rect">
                <a:avLst/>
              </a:prstGeom>
              <a:solidFill>
                <a:srgbClr val="E4650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09998" y="5060362"/>
                <a:ext cx="2438759" cy="402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月卡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VIP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运作？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5053545" y="5288295"/>
              <a:ext cx="3371411" cy="448590"/>
              <a:chOff x="89690" y="5014195"/>
              <a:chExt cx="3371411" cy="44859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89690" y="5014195"/>
                <a:ext cx="529111" cy="402423"/>
              </a:xfrm>
              <a:prstGeom prst="rect">
                <a:avLst/>
              </a:prstGeom>
              <a:solidFill>
                <a:srgbClr val="E46502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09999" y="5060362"/>
                <a:ext cx="2951102" cy="402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商城搭建与道具投放策略？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9589082" y="5301208"/>
              <a:ext cx="2924273" cy="448590"/>
              <a:chOff x="89690" y="5014195"/>
              <a:chExt cx="2924273" cy="44859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89690" y="5014195"/>
                <a:ext cx="529111" cy="402423"/>
              </a:xfrm>
              <a:prstGeom prst="rect">
                <a:avLst/>
              </a:prstGeom>
              <a:solidFill>
                <a:srgbClr val="E46502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09998" y="5060362"/>
                <a:ext cx="2503965" cy="402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运营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活动做何种侧重？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06149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7473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791297" y="5147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商业化模式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5536" y="3622256"/>
            <a:ext cx="3960440" cy="720330"/>
            <a:chOff x="1330510" y="1700208"/>
            <a:chExt cx="3960440" cy="720330"/>
          </a:xfrm>
        </p:grpSpPr>
        <p:sp>
          <p:nvSpPr>
            <p:cNvPr id="11" name="矩形 10"/>
            <p:cNvSpPr/>
            <p:nvPr/>
          </p:nvSpPr>
          <p:spPr bwMode="auto">
            <a:xfrm>
              <a:off x="1330510" y="1700208"/>
              <a:ext cx="720330" cy="720330"/>
            </a:xfrm>
            <a:prstGeom prst="rect">
              <a:avLst/>
            </a:prstGeom>
            <a:solidFill>
              <a:srgbClr val="E465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寻宝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125642" y="1722913"/>
              <a:ext cx="3165308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重点针对精灵、材料和装备，不限次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各阶层玩家都可以参与，涉及最基本的养成线，但在设计上更多的侧重大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玩家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95536" y="1061374"/>
            <a:ext cx="4104456" cy="720330"/>
            <a:chOff x="1330510" y="2191406"/>
            <a:chExt cx="4104456" cy="720330"/>
          </a:xfrm>
        </p:grpSpPr>
        <p:sp>
          <p:nvSpPr>
            <p:cNvPr id="14" name="矩形 13"/>
            <p:cNvSpPr/>
            <p:nvPr/>
          </p:nvSpPr>
          <p:spPr bwMode="auto">
            <a:xfrm>
              <a:off x="1330510" y="2191406"/>
              <a:ext cx="720330" cy="720330"/>
            </a:xfrm>
            <a:prstGeom prst="rect">
              <a:avLst/>
            </a:prstGeom>
            <a:solidFill>
              <a:srgbClr val="E465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每日首充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24323" y="2198108"/>
              <a:ext cx="3310643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主要投放钻石，活动所需道具，荣誉效率道具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引导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玩家，尤其是小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玩家付费，折扣初期就可以压得很低，配合月卡给小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以生存空间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5536" y="2251309"/>
            <a:ext cx="3888432" cy="867930"/>
            <a:chOff x="1330510" y="3336853"/>
            <a:chExt cx="3888432" cy="867930"/>
          </a:xfrm>
        </p:grpSpPr>
        <p:sp>
          <p:nvSpPr>
            <p:cNvPr id="17" name="矩形 16"/>
            <p:cNvSpPr/>
            <p:nvPr/>
          </p:nvSpPr>
          <p:spPr bwMode="auto">
            <a:xfrm>
              <a:off x="1330510" y="3415967"/>
              <a:ext cx="720330" cy="720330"/>
            </a:xfrm>
            <a:prstGeom prst="rect">
              <a:avLst/>
            </a:prstGeom>
            <a:solidFill>
              <a:srgbClr val="E465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付费返利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122873" y="3336853"/>
              <a:ext cx="3096069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阶梯返利，周期轮换，投放部分高门槛实用道具（精灵、翅膀等），返利上限不必过高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版本初期在没有折扣，运营活动较少的情况下可以作为核心刺激，期望整体提高付费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ARPU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88024" y="1025674"/>
            <a:ext cx="3960440" cy="867930"/>
            <a:chOff x="6660952" y="2100306"/>
            <a:chExt cx="3960440" cy="867930"/>
          </a:xfrm>
        </p:grpSpPr>
        <p:sp>
          <p:nvSpPr>
            <p:cNvPr id="20" name="矩形 19"/>
            <p:cNvSpPr/>
            <p:nvPr/>
          </p:nvSpPr>
          <p:spPr bwMode="auto">
            <a:xfrm>
              <a:off x="6660952" y="2191406"/>
              <a:ext cx="720330" cy="720330"/>
            </a:xfrm>
            <a:prstGeom prst="rect">
              <a:avLst/>
            </a:prstGeom>
            <a:solidFill>
              <a:srgbClr val="E465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首充奖励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453315" y="2100306"/>
              <a:ext cx="3168077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提供不同的首充礼包，包括翅膀，精灵，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阶装备，首饰等，以递进式小额价格在新手期投放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刺激新服首日付费，版本初期将作为稳定渗透率的核心手段，照顾到付费在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1~100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元的玩家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788024" y="2236451"/>
            <a:ext cx="3960440" cy="867930"/>
            <a:chOff x="6660952" y="3324735"/>
            <a:chExt cx="3960440" cy="867930"/>
          </a:xfrm>
        </p:grpSpPr>
        <p:sp>
          <p:nvSpPr>
            <p:cNvPr id="23" name="矩形 22"/>
            <p:cNvSpPr/>
            <p:nvPr/>
          </p:nvSpPr>
          <p:spPr bwMode="auto">
            <a:xfrm>
              <a:off x="6660952" y="3415967"/>
              <a:ext cx="720330" cy="720330"/>
            </a:xfrm>
            <a:prstGeom prst="rect">
              <a:avLst/>
            </a:prstGeom>
            <a:solidFill>
              <a:srgbClr val="E4650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盛宴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453315" y="3324735"/>
              <a:ext cx="3168077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达标返利，主要为数值线达标（等级、金币）和养成线达标，主要推送礼券，以及对应道具</a:t>
              </a:r>
              <a:endPara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对中大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付费有一定刺激，但主要还是保证小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乃至非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活跃和留存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679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D:\Viper\暗黑奇迹ppt\新建文件夹\0G4024512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96602"/>
            <a:ext cx="9252520" cy="5551512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-36512" y="2889181"/>
            <a:ext cx="9289032" cy="198682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 flipV="1">
            <a:off x="-15506" y="2812936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准备 4"/>
          <p:cNvSpPr/>
          <p:nvPr/>
        </p:nvSpPr>
        <p:spPr>
          <a:xfrm>
            <a:off x="2294011" y="2355726"/>
            <a:ext cx="4555978" cy="1008852"/>
          </a:xfrm>
          <a:prstGeom prst="flowChartPreparation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 flipV="1">
            <a:off x="-15506" y="4876006"/>
            <a:ext cx="9202402" cy="271916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06797" y="2460833"/>
            <a:ext cx="29304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ea typeface="微软雅黑" pitchFamily="34" charset="-122"/>
              </a:rPr>
              <a:t>目 标 用 户</a:t>
            </a:r>
            <a:endParaRPr lang="en-US" altLang="zh-CN" sz="2400" dirty="0" smtClean="0">
              <a:solidFill>
                <a:schemeClr val="bg1"/>
              </a:solidFill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Target user</a:t>
            </a:r>
            <a:endParaRPr lang="en-US" altLang="zh-CN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65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4555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4" name="Picture 4" descr="F:\千图网\ooopic_1390579392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7" y="77105"/>
            <a:ext cx="257299" cy="257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678376" y="34727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POWERPOINT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 flipH="1" flipV="1">
            <a:off x="-36512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894022" y="2990877"/>
            <a:ext cx="769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新用户</a:t>
            </a:r>
            <a:r>
              <a:rPr lang="en-US" altLang="zh-CN" sz="1400" b="1" dirty="0" smtClean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endParaRPr lang="en-US" altLang="zh-CN" sz="1400" b="1" dirty="0">
              <a:ln w="11430" cmpd="sng">
                <a:noFill/>
                <a:prstDash val="solid"/>
                <a:miter lim="800000"/>
              </a:ln>
              <a:solidFill>
                <a:srgbClr val="FDE2CB"/>
              </a:solidFill>
              <a:effectLst>
                <a:glow rad="63500">
                  <a:schemeClr val="accent6">
                    <a:lumMod val="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02064" y="299087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竞品用户</a:t>
            </a:r>
            <a:endParaRPr lang="en-US" altLang="zh-CN" sz="1400" b="1" dirty="0">
              <a:ln w="11430" cmpd="sng">
                <a:noFill/>
                <a:prstDash val="solid"/>
                <a:miter lim="800000"/>
              </a:ln>
              <a:solidFill>
                <a:srgbClr val="FDE2CB"/>
              </a:solidFill>
              <a:effectLst>
                <a:glow rad="63500">
                  <a:schemeClr val="accent6">
                    <a:lumMod val="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392672" y="297409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重度玩家</a:t>
            </a:r>
            <a:endParaRPr lang="en-US" altLang="zh-CN" sz="1400" b="1" dirty="0">
              <a:ln w="11430" cmpd="sng">
                <a:noFill/>
                <a:prstDash val="solid"/>
                <a:miter lim="800000"/>
              </a:ln>
              <a:solidFill>
                <a:srgbClr val="FDE2CB"/>
              </a:solidFill>
              <a:effectLst>
                <a:glow rad="63500">
                  <a:schemeClr val="accent6">
                    <a:lumMod val="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66456" y="3474906"/>
            <a:ext cx="1964688" cy="1222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上班族、在校学生，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10-40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岁</a:t>
            </a:r>
            <a:endParaRPr lang="en-US" altLang="zh-CN" sz="1000" dirty="0" smtClean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偏好动作类实时操作手游</a:t>
            </a:r>
          </a:p>
          <a:p>
            <a:pPr lvl="0"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各平台渠道通过自有渠道同期导入新用户</a:t>
            </a:r>
          </a:p>
          <a:p>
            <a:pPr algn="ctr"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39648" y="3475623"/>
            <a:ext cx="204046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全民奇迹、太极熊猫等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ARPG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手游</a:t>
            </a: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用户相对较为高端、忠诚，熟悉并热爱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ARPG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游戏，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20~30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岁</a:t>
            </a: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差异化营销，宣传最热血最炫丽的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ARPG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手游公测</a:t>
            </a:r>
          </a:p>
          <a:p>
            <a:pPr algn="ctr"/>
            <a:endParaRPr lang="en-US" altLang="zh-CN" sz="1000" dirty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830256" y="3471773"/>
            <a:ext cx="20192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游戏专业媒体的玩家，长期寻找新游戏体验，跟风情结严重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18~25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岁</a:t>
            </a:r>
          </a:p>
          <a:p>
            <a:pPr lvl="0"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通过市场炒作宣传，加强口碑营销，提升游戏在玩家中的知名度</a:t>
            </a:r>
            <a:endParaRPr lang="en-US" altLang="zh-CN" sz="1000" dirty="0" smtClean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</p:txBody>
      </p:sp>
      <p:grpSp>
        <p:nvGrpSpPr>
          <p:cNvPr id="6" name="组合 81"/>
          <p:cNvGrpSpPr/>
          <p:nvPr/>
        </p:nvGrpSpPr>
        <p:grpSpPr>
          <a:xfrm>
            <a:off x="968132" y="1151308"/>
            <a:ext cx="2562712" cy="1708474"/>
            <a:chOff x="3637888" y="2468269"/>
            <a:chExt cx="2562712" cy="1708474"/>
          </a:xfrm>
        </p:grpSpPr>
        <p:graphicFrame>
          <p:nvGraphicFramePr>
            <p:cNvPr id="95" name="图表 94"/>
            <p:cNvGraphicFramePr/>
            <p:nvPr>
              <p:extLst>
                <p:ext uri="{D42A27DB-BD31-4B8C-83A1-F6EECF244321}">
                  <p14:modId xmlns="" xmlns:p14="http://schemas.microsoft.com/office/powerpoint/2010/main" val="673020244"/>
                </p:ext>
              </p:extLst>
            </p:nvPr>
          </p:nvGraphicFramePr>
          <p:xfrm>
            <a:off x="3637888" y="2468269"/>
            <a:ext cx="2562712" cy="17084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6" name="椭圆 95"/>
            <p:cNvSpPr/>
            <p:nvPr/>
          </p:nvSpPr>
          <p:spPr>
            <a:xfrm>
              <a:off x="4277180" y="2680442"/>
              <a:ext cx="1284129" cy="12841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12"/>
          <p:cNvGrpSpPr/>
          <p:nvPr/>
        </p:nvGrpSpPr>
        <p:grpSpPr>
          <a:xfrm>
            <a:off x="3265990" y="1151308"/>
            <a:ext cx="2562712" cy="1708474"/>
            <a:chOff x="3637888" y="2468269"/>
            <a:chExt cx="2562712" cy="1708474"/>
          </a:xfrm>
        </p:grpSpPr>
        <p:graphicFrame>
          <p:nvGraphicFramePr>
            <p:cNvPr id="100" name="图表 99"/>
            <p:cNvGraphicFramePr/>
            <p:nvPr>
              <p:extLst>
                <p:ext uri="{D42A27DB-BD31-4B8C-83A1-F6EECF244321}">
                  <p14:modId xmlns="" xmlns:p14="http://schemas.microsoft.com/office/powerpoint/2010/main" val="55064609"/>
                </p:ext>
              </p:extLst>
            </p:nvPr>
          </p:nvGraphicFramePr>
          <p:xfrm>
            <a:off x="3637888" y="2468269"/>
            <a:ext cx="2562712" cy="17084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1" name="椭圆 100"/>
            <p:cNvSpPr/>
            <p:nvPr/>
          </p:nvSpPr>
          <p:spPr>
            <a:xfrm>
              <a:off x="4277180" y="2680442"/>
              <a:ext cx="1284129" cy="12841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87"/>
          <p:cNvGrpSpPr/>
          <p:nvPr/>
        </p:nvGrpSpPr>
        <p:grpSpPr>
          <a:xfrm>
            <a:off x="5563848" y="1151308"/>
            <a:ext cx="2562712" cy="1708474"/>
            <a:chOff x="3637888" y="2468269"/>
            <a:chExt cx="2562712" cy="1708474"/>
          </a:xfrm>
        </p:grpSpPr>
        <p:graphicFrame>
          <p:nvGraphicFramePr>
            <p:cNvPr id="105" name="图表 104"/>
            <p:cNvGraphicFramePr/>
            <p:nvPr>
              <p:extLst>
                <p:ext uri="{D42A27DB-BD31-4B8C-83A1-F6EECF244321}">
                  <p14:modId xmlns="" xmlns:p14="http://schemas.microsoft.com/office/powerpoint/2010/main" val="813694949"/>
                </p:ext>
              </p:extLst>
            </p:nvPr>
          </p:nvGraphicFramePr>
          <p:xfrm>
            <a:off x="3637888" y="2468269"/>
            <a:ext cx="2562712" cy="17084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06" name="椭圆 105"/>
            <p:cNvSpPr/>
            <p:nvPr/>
          </p:nvSpPr>
          <p:spPr>
            <a:xfrm>
              <a:off x="4277180" y="2680442"/>
              <a:ext cx="1284129" cy="12841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106"/>
          <p:cNvGrpSpPr/>
          <p:nvPr/>
        </p:nvGrpSpPr>
        <p:grpSpPr>
          <a:xfrm>
            <a:off x="2040883" y="1078624"/>
            <a:ext cx="516488" cy="408481"/>
            <a:chOff x="2041793" y="1923002"/>
            <a:chExt cx="516488" cy="408481"/>
          </a:xfrm>
        </p:grpSpPr>
        <p:grpSp>
          <p:nvGrpSpPr>
            <p:cNvPr id="10" name="组合 107"/>
            <p:cNvGrpSpPr/>
            <p:nvPr/>
          </p:nvGrpSpPr>
          <p:grpSpPr>
            <a:xfrm>
              <a:off x="2070040" y="1923002"/>
              <a:ext cx="419627" cy="408481"/>
              <a:chOff x="5373487" y="1105302"/>
              <a:chExt cx="796724" cy="775561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5373487" y="1160783"/>
                <a:ext cx="720080" cy="720080"/>
              </a:xfrm>
              <a:prstGeom prst="rect">
                <a:avLst/>
              </a:prstGeom>
              <a:solidFill>
                <a:srgbClr val="893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5450131" y="1105302"/>
                <a:ext cx="720080" cy="720080"/>
              </a:xfrm>
              <a:prstGeom prst="rect">
                <a:avLst/>
              </a:prstGeom>
              <a:solidFill>
                <a:srgbClr val="D76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2041793" y="1969105"/>
              <a:ext cx="5164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66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60%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11"/>
          <p:cNvGrpSpPr/>
          <p:nvPr/>
        </p:nvGrpSpPr>
        <p:grpSpPr>
          <a:xfrm>
            <a:off x="4297238" y="1078624"/>
            <a:ext cx="516488" cy="408481"/>
            <a:chOff x="2041793" y="1923002"/>
            <a:chExt cx="516488" cy="408481"/>
          </a:xfrm>
        </p:grpSpPr>
        <p:grpSp>
          <p:nvGrpSpPr>
            <p:cNvPr id="12" name="组合 115"/>
            <p:cNvGrpSpPr/>
            <p:nvPr/>
          </p:nvGrpSpPr>
          <p:grpSpPr>
            <a:xfrm>
              <a:off x="2070040" y="1923002"/>
              <a:ext cx="419627" cy="408481"/>
              <a:chOff x="5373487" y="1105302"/>
              <a:chExt cx="796724" cy="775561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5373487" y="1160783"/>
                <a:ext cx="720080" cy="720080"/>
              </a:xfrm>
              <a:prstGeom prst="rect">
                <a:avLst/>
              </a:prstGeom>
              <a:solidFill>
                <a:srgbClr val="893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5450131" y="1105302"/>
                <a:ext cx="720080" cy="720080"/>
              </a:xfrm>
              <a:prstGeom prst="rect">
                <a:avLst/>
              </a:prstGeom>
              <a:solidFill>
                <a:srgbClr val="D76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2041793" y="1969105"/>
              <a:ext cx="5164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66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25%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0"/>
          <p:cNvGrpSpPr/>
          <p:nvPr/>
        </p:nvGrpSpPr>
        <p:grpSpPr>
          <a:xfrm>
            <a:off x="6555696" y="1078624"/>
            <a:ext cx="516488" cy="408481"/>
            <a:chOff x="2041793" y="1923002"/>
            <a:chExt cx="516488" cy="408481"/>
          </a:xfrm>
        </p:grpSpPr>
        <p:grpSp>
          <p:nvGrpSpPr>
            <p:cNvPr id="14" name="组合 120"/>
            <p:cNvGrpSpPr/>
            <p:nvPr/>
          </p:nvGrpSpPr>
          <p:grpSpPr>
            <a:xfrm>
              <a:off x="2070040" y="1923002"/>
              <a:ext cx="419627" cy="408481"/>
              <a:chOff x="5373487" y="1105302"/>
              <a:chExt cx="796724" cy="775561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5373487" y="1160783"/>
                <a:ext cx="720080" cy="720080"/>
              </a:xfrm>
              <a:prstGeom prst="rect">
                <a:avLst/>
              </a:prstGeom>
              <a:solidFill>
                <a:srgbClr val="893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5450131" y="1105302"/>
                <a:ext cx="720080" cy="720080"/>
              </a:xfrm>
              <a:prstGeom prst="rect">
                <a:avLst/>
              </a:prstGeom>
              <a:solidFill>
                <a:srgbClr val="D76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3" name="矩形 122"/>
            <p:cNvSpPr/>
            <p:nvPr/>
          </p:nvSpPr>
          <p:spPr>
            <a:xfrm>
              <a:off x="2041793" y="1969105"/>
              <a:ext cx="5164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66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15%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7" name="矩形 126"/>
          <p:cNvSpPr/>
          <p:nvPr/>
        </p:nvSpPr>
        <p:spPr>
          <a:xfrm flipH="1" flipV="1">
            <a:off x="-33608" y="5231809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8" name="图片 127" descr="未标题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6024" y="1365382"/>
            <a:ext cx="1285200" cy="1285200"/>
          </a:xfrm>
          <a:prstGeom prst="rect">
            <a:avLst/>
          </a:prstGeom>
        </p:spPr>
      </p:pic>
      <p:pic>
        <p:nvPicPr>
          <p:cNvPr id="129" name="图片 128" descr="未标题-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03944" y="1365382"/>
            <a:ext cx="1285200" cy="1285200"/>
          </a:xfrm>
          <a:prstGeom prst="rect">
            <a:avLst/>
          </a:prstGeom>
        </p:spPr>
      </p:pic>
      <p:pic>
        <p:nvPicPr>
          <p:cNvPr id="130" name="图片 129" descr="未标题-3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06512" y="1358558"/>
            <a:ext cx="1285200" cy="128520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791297" y="514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87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D:\Viper\暗黑奇迹ppt\新建文件夹\46939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050" y="-20538"/>
            <a:ext cx="9180000" cy="348621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0" y="2889181"/>
            <a:ext cx="9144000" cy="198682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58"/>
          <p:cNvSpPr>
            <a:spLocks noEditPoints="1"/>
          </p:cNvSpPr>
          <p:nvPr/>
        </p:nvSpPr>
        <p:spPr bwMode="auto">
          <a:xfrm>
            <a:off x="17131" y="2823934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 flipV="1">
            <a:off x="-15506" y="2812936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准备 4"/>
          <p:cNvSpPr/>
          <p:nvPr/>
        </p:nvSpPr>
        <p:spPr>
          <a:xfrm>
            <a:off x="2294011" y="2355726"/>
            <a:ext cx="4555978" cy="1008852"/>
          </a:xfrm>
          <a:prstGeom prst="flowChartPreparation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06797" y="2460833"/>
            <a:ext cx="29304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ea typeface="微软雅黑" pitchFamily="34" charset="-122"/>
              </a:rPr>
              <a:t>市 场 运 营</a:t>
            </a:r>
            <a:endParaRPr lang="en-US" altLang="zh-CN" sz="2400" dirty="0" smtClean="0">
              <a:solidFill>
                <a:schemeClr val="bg1"/>
              </a:solidFill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Market operation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H="1" flipV="1">
            <a:off x="-15506" y="4876006"/>
            <a:ext cx="9202402" cy="271916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75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4555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 flipH="1" flipV="1">
            <a:off x="-33608" y="5231809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6" name="Picture 4" descr="F:\千图网\ooopic_1390579392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7" y="77105"/>
            <a:ext cx="257299" cy="257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678376" y="34727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POWERPOINT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 flipH="1" flipV="1">
            <a:off x="-36512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791297" y="514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市场运营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978" y="785800"/>
            <a:ext cx="803155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 flipH="1" flipV="1">
            <a:off x="544989" y="2953955"/>
            <a:ext cx="8028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06925" y="3286131"/>
            <a:ext cx="1269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1,000</a:t>
            </a:r>
            <a:r>
              <a:rPr lang="zh-CN" altLang="en-US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万首发</a:t>
            </a:r>
            <a:r>
              <a:rPr lang="en-US" altLang="zh-CN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</a:p>
        </p:txBody>
      </p:sp>
      <p:sp>
        <p:nvSpPr>
          <p:cNvPr id="14" name="矩形 13"/>
          <p:cNvSpPr/>
          <p:nvPr/>
        </p:nvSpPr>
        <p:spPr>
          <a:xfrm>
            <a:off x="445797" y="3691828"/>
            <a:ext cx="2328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9158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斥资千万代理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渠道评级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S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级神作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九月中旬全平台公测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77800" y="3294820"/>
            <a:ext cx="1217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5,000</a:t>
            </a:r>
            <a:r>
              <a:rPr lang="zh-CN" altLang="en-US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万推广</a:t>
            </a:r>
            <a:endParaRPr lang="en-US" altLang="zh-CN" sz="1400" b="1" dirty="0">
              <a:ln w="11430" cmpd="sng">
                <a:noFill/>
                <a:prstDash val="solid"/>
                <a:miter lim="800000"/>
              </a:ln>
              <a:solidFill>
                <a:srgbClr val="FDE2CB"/>
              </a:solidFill>
              <a:effectLst>
                <a:glow rad="63500">
                  <a:schemeClr val="accent6">
                    <a:lumMod val="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16293" y="3286131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20,000</a:t>
            </a:r>
            <a:r>
              <a:rPr lang="zh-CN" altLang="en-US" sz="14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万流水</a:t>
            </a:r>
            <a:endParaRPr lang="en-US" altLang="zh-CN" sz="1400" b="1" dirty="0">
              <a:ln w="11430" cmpd="sng">
                <a:noFill/>
                <a:prstDash val="solid"/>
                <a:miter lim="800000"/>
              </a:ln>
              <a:solidFill>
                <a:srgbClr val="FDE2CB"/>
              </a:solidFill>
              <a:effectLst>
                <a:glow rad="63500">
                  <a:schemeClr val="accent6">
                    <a:lumMod val="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86453" y="3691828"/>
            <a:ext cx="2328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首发期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个月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五千万市场费用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媒体渠道全面覆盖</a:t>
            </a:r>
          </a:p>
        </p:txBody>
      </p:sp>
      <p:sp>
        <p:nvSpPr>
          <p:cNvPr id="18" name="矩形 17"/>
          <p:cNvSpPr/>
          <p:nvPr/>
        </p:nvSpPr>
        <p:spPr>
          <a:xfrm>
            <a:off x="6294939" y="3685004"/>
            <a:ext cx="2328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预期月均流水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2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亿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 err="1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Ios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、安卓端同期公测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rPr>
              <a:t>多平台渠道同期公测</a:t>
            </a:r>
          </a:p>
        </p:txBody>
      </p:sp>
    </p:spTree>
    <p:extLst>
      <p:ext uri="{BB962C8B-B14F-4D97-AF65-F5344CB8AC3E}">
        <p14:creationId xmlns="" xmlns:p14="http://schemas.microsoft.com/office/powerpoint/2010/main" val="12587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无版权图片\151jp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798"/>
          <a:stretch/>
        </p:blipFill>
        <p:spPr bwMode="auto">
          <a:xfrm>
            <a:off x="-1" y="1"/>
            <a:ext cx="916509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9165097" cy="51323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58"/>
          <p:cNvSpPr>
            <a:spLocks noEditPoints="1"/>
          </p:cNvSpPr>
          <p:nvPr/>
        </p:nvSpPr>
        <p:spPr bwMode="auto">
          <a:xfrm rot="20449827">
            <a:off x="-1415465" y="-796022"/>
            <a:ext cx="10159488" cy="5163900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 rot="20351798">
            <a:off x="-260141" y="1168513"/>
            <a:ext cx="94079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1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448904" y="843559"/>
            <a:ext cx="12059602" cy="4288816"/>
            <a:chOff x="2759089" y="2787774"/>
            <a:chExt cx="6624000" cy="2355726"/>
          </a:xfrm>
        </p:grpSpPr>
        <p:sp>
          <p:nvSpPr>
            <p:cNvPr id="14" name="直角三角形 13"/>
            <p:cNvSpPr/>
            <p:nvPr/>
          </p:nvSpPr>
          <p:spPr>
            <a:xfrm flipH="1">
              <a:off x="2994453" y="2787774"/>
              <a:ext cx="6156176" cy="2355726"/>
            </a:xfrm>
            <a:prstGeom prst="rtTriangle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20340000" flipH="1" flipV="1">
              <a:off x="2759089" y="3949806"/>
              <a:ext cx="6624000" cy="45719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9211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D:\Viper\暗黑奇迹ppt\新建文件夹\2196682909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20538"/>
            <a:ext cx="9245699" cy="4587974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0" y="2889181"/>
            <a:ext cx="9144000" cy="198682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58"/>
          <p:cNvSpPr>
            <a:spLocks noEditPoints="1"/>
          </p:cNvSpPr>
          <p:nvPr/>
        </p:nvSpPr>
        <p:spPr bwMode="auto">
          <a:xfrm>
            <a:off x="17131" y="2823934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 flipV="1">
            <a:off x="-15506" y="2812936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准备 4"/>
          <p:cNvSpPr/>
          <p:nvPr/>
        </p:nvSpPr>
        <p:spPr>
          <a:xfrm>
            <a:off x="2294011" y="2355726"/>
            <a:ext cx="4555978" cy="1008852"/>
          </a:xfrm>
          <a:prstGeom prst="flowChartPreparation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 flipV="1">
            <a:off x="-15506" y="4876006"/>
            <a:ext cx="9202402" cy="271916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06797" y="2460833"/>
            <a:ext cx="29304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ea typeface="微软雅黑" pitchFamily="34" charset="-122"/>
              </a:rPr>
              <a:t>团 队 简 介</a:t>
            </a:r>
            <a:endParaRPr lang="en-US" altLang="zh-CN" sz="2400" dirty="0" smtClean="0">
              <a:solidFill>
                <a:schemeClr val="bg1"/>
              </a:solidFill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Team </a:t>
            </a:r>
            <a:r>
              <a:rPr lang="en-US" altLang="zh-CN" dirty="0">
                <a:solidFill>
                  <a:schemeClr val="bg1"/>
                </a:solidFill>
              </a:rPr>
              <a:t>introduction</a:t>
            </a:r>
            <a:endParaRPr lang="en-US" altLang="zh-CN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67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2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3024597" y="830872"/>
            <a:ext cx="1665515" cy="0"/>
          </a:xfrm>
          <a:prstGeom prst="line">
            <a:avLst/>
          </a:prstGeom>
          <a:ln w="12700">
            <a:solidFill>
              <a:srgbClr val="15B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224201" y="885302"/>
            <a:ext cx="1233624" cy="0"/>
          </a:xfrm>
          <a:prstGeom prst="line">
            <a:avLst/>
          </a:prstGeom>
          <a:ln w="12700">
            <a:solidFill>
              <a:srgbClr val="15B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64385" y="841757"/>
            <a:ext cx="384964" cy="0"/>
          </a:xfrm>
          <a:prstGeom prst="line">
            <a:avLst/>
          </a:prstGeom>
          <a:ln w="12700">
            <a:solidFill>
              <a:srgbClr val="15B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831092" y="896187"/>
            <a:ext cx="188708" cy="0"/>
          </a:xfrm>
          <a:prstGeom prst="line">
            <a:avLst/>
          </a:prstGeom>
          <a:ln w="12700">
            <a:solidFill>
              <a:srgbClr val="15B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23"/>
          <p:cNvSpPr txBox="1"/>
          <p:nvPr/>
        </p:nvSpPr>
        <p:spPr>
          <a:xfrm flipH="1">
            <a:off x="923924" y="449342"/>
            <a:ext cx="72961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发行商介绍</a:t>
            </a:r>
          </a:p>
        </p:txBody>
      </p:sp>
      <p:sp>
        <p:nvSpPr>
          <p:cNvPr id="50" name="A-6"/>
          <p:cNvSpPr/>
          <p:nvPr/>
        </p:nvSpPr>
        <p:spPr>
          <a:xfrm>
            <a:off x="794290" y="1664284"/>
            <a:ext cx="779164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天鸽集团于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2005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年创立于杭州，是一家集互联网娱乐产品研发、技术服务、运维于一体的国家级高新技术企业，旗下拥有“新浪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SHOW”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、“微秀”、“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9158”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、“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91555”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等多个自主品牌与商标，各平台累计注册</a:t>
            </a:r>
            <a:r>
              <a:rPr lang="zh-CN" altLang="en-US" sz="1350" dirty="0">
                <a:solidFill>
                  <a:srgbClr val="F39C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用户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近</a:t>
            </a:r>
            <a:r>
              <a:rPr lang="en-US" altLang="zh-CN" sz="1350" dirty="0">
                <a:solidFill>
                  <a:srgbClr val="F39C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3</a:t>
            </a:r>
            <a:r>
              <a:rPr lang="zh-CN" altLang="en-US" sz="1350" dirty="0">
                <a:solidFill>
                  <a:srgbClr val="F39C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亿</a:t>
            </a:r>
            <a:r>
              <a:rPr lang="zh-CN" altLang="en-US" sz="13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，</a:t>
            </a:r>
            <a:r>
              <a:rPr lang="zh-CN" altLang="en-US" sz="1350" dirty="0">
                <a:solidFill>
                  <a:srgbClr val="F39C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日</a:t>
            </a:r>
            <a:r>
              <a:rPr lang="en-US" altLang="zh-CN" sz="1350" dirty="0">
                <a:solidFill>
                  <a:srgbClr val="F39C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IP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超过</a:t>
            </a:r>
            <a:r>
              <a:rPr lang="en-US" altLang="zh-CN" sz="1350" dirty="0">
                <a:solidFill>
                  <a:srgbClr val="F39C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200</a:t>
            </a:r>
            <a:r>
              <a:rPr lang="zh-CN" altLang="en-US" sz="1350" dirty="0">
                <a:solidFill>
                  <a:srgbClr val="F39C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万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，现有员工近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1000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人。集团于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2014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年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7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月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9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日实现香港主板上市，股票代码：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1980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，成为</a:t>
            </a:r>
            <a:r>
              <a:rPr lang="zh-CN" altLang="en-US" sz="1350" dirty="0">
                <a:solidFill>
                  <a:srgbClr val="F39C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中国最大的实时社交视频平台之一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。</a:t>
            </a:r>
          </a:p>
          <a:p>
            <a:pPr algn="just"/>
            <a:endParaRPr lang="zh-CN" altLang="en-US" sz="13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tsaah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95333" y="3453649"/>
            <a:ext cx="76620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手游运营事业部成立于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2013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年。主要负责独代与投资；</a:t>
            </a:r>
          </a:p>
          <a:p>
            <a:pPr algn="just"/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目前已成功发行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《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三国志国战版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》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、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《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小精灵大作战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》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tsaah" panose="020B0604020202020204" pitchFamily="34" charset="0"/>
              </a:rPr>
              <a:t>等多款主流手游产品；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242340" y="2719496"/>
            <a:ext cx="1581435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67011" y="2719496"/>
            <a:ext cx="1690815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485529" y="2719496"/>
            <a:ext cx="1834410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2306" y="4114673"/>
            <a:ext cx="1350000" cy="908357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23774" y="4152906"/>
            <a:ext cx="1350000" cy="83189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811639" y="4372404"/>
            <a:ext cx="1928813" cy="757238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206859" y="3985398"/>
            <a:ext cx="1620000" cy="116690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112189" y="110451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天鸽互动控股有限公司 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 flipH="1" flipV="1">
            <a:off x="6897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791297" y="5147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发行商介绍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43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4860032" y="102815"/>
            <a:ext cx="1276165" cy="276999"/>
            <a:chOff x="4860032" y="102815"/>
            <a:chExt cx="1276165" cy="276999"/>
          </a:xfrm>
        </p:grpSpPr>
        <p:sp>
          <p:nvSpPr>
            <p:cNvPr id="7" name="Freeform 12"/>
            <p:cNvSpPr>
              <a:spLocks noEditPoints="1"/>
            </p:cNvSpPr>
            <p:nvPr/>
          </p:nvSpPr>
          <p:spPr bwMode="black">
            <a:xfrm flipH="1">
              <a:off x="4860032" y="152855"/>
              <a:ext cx="163854" cy="163854"/>
            </a:xfrm>
            <a:custGeom>
              <a:avLst/>
              <a:gdLst>
                <a:gd name="T0" fmla="*/ 903142498 w 709"/>
                <a:gd name="T1" fmla="*/ 725701985 h 709"/>
                <a:gd name="T2" fmla="*/ 475137523 w 709"/>
                <a:gd name="T3" fmla="*/ 902671917 h 709"/>
                <a:gd name="T4" fmla="*/ 475137523 w 709"/>
                <a:gd name="T5" fmla="*/ 374309124 h 709"/>
                <a:gd name="T6" fmla="*/ 903142498 w 709"/>
                <a:gd name="T7" fmla="*/ 196067383 h 709"/>
                <a:gd name="T8" fmla="*/ 903142498 w 709"/>
                <a:gd name="T9" fmla="*/ 725701985 h 709"/>
                <a:gd name="T10" fmla="*/ 426732037 w 709"/>
                <a:gd name="T11" fmla="*/ 374309124 h 709"/>
                <a:gd name="T12" fmla="*/ 0 w 709"/>
                <a:gd name="T13" fmla="*/ 196067383 h 709"/>
                <a:gd name="T14" fmla="*/ 0 w 709"/>
                <a:gd name="T15" fmla="*/ 725701985 h 709"/>
                <a:gd name="T16" fmla="*/ 426732037 w 709"/>
                <a:gd name="T17" fmla="*/ 902671917 h 709"/>
                <a:gd name="T18" fmla="*/ 426732037 w 709"/>
                <a:gd name="T19" fmla="*/ 374309124 h 709"/>
                <a:gd name="T20" fmla="*/ 450934780 w 709"/>
                <a:gd name="T21" fmla="*/ 0 h 709"/>
                <a:gd name="T22" fmla="*/ 0 w 709"/>
                <a:gd name="T23" fmla="*/ 160418357 h 709"/>
                <a:gd name="T24" fmla="*/ 450934780 w 709"/>
                <a:gd name="T25" fmla="*/ 341207103 h 709"/>
                <a:gd name="T26" fmla="*/ 903142498 w 709"/>
                <a:gd name="T27" fmla="*/ 160418357 h 709"/>
                <a:gd name="T28" fmla="*/ 450934780 w 709"/>
                <a:gd name="T29" fmla="*/ 0 h 70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82305" tIns="41153" rIns="82305" bIns="41153"/>
            <a:lstStyle/>
            <a:p>
              <a:pPr algn="r"/>
              <a:endParaRPr lang="zh-CN" altLang="en-US" sz="1400"/>
            </a:p>
          </p:txBody>
        </p:sp>
        <p:sp>
          <p:nvSpPr>
            <p:cNvPr id="8" name="矩形 7"/>
            <p:cNvSpPr/>
            <p:nvPr/>
          </p:nvSpPr>
          <p:spPr>
            <a:xfrm>
              <a:off x="4984069" y="102815"/>
              <a:ext cx="11521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ABOUT US</a:t>
              </a:r>
              <a:endPara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" name="Picture 4" descr="F:\千图网\ooopic_1390579392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237" y="77105"/>
            <a:ext cx="257299" cy="25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8376" y="34727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POWERPOINT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00600" y="95983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OUR WORK</a:t>
            </a:r>
          </a:p>
        </p:txBody>
      </p:sp>
      <p:sp>
        <p:nvSpPr>
          <p:cNvPr id="22" name="矩形 21"/>
          <p:cNvSpPr/>
          <p:nvPr/>
        </p:nvSpPr>
        <p:spPr>
          <a:xfrm>
            <a:off x="7528156" y="95983"/>
            <a:ext cx="1364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SERVICE LIST</a:t>
            </a:r>
          </a:p>
        </p:txBody>
      </p:sp>
      <p:sp>
        <p:nvSpPr>
          <p:cNvPr id="23" name="Light bulb Icon"/>
          <p:cNvSpPr>
            <a:spLocks noEditPoints="1"/>
          </p:cNvSpPr>
          <p:nvPr/>
        </p:nvSpPr>
        <p:spPr bwMode="auto">
          <a:xfrm>
            <a:off x="6124814" y="125941"/>
            <a:ext cx="118386" cy="217083"/>
          </a:xfrm>
          <a:custGeom>
            <a:avLst/>
            <a:gdLst>
              <a:gd name="T0" fmla="*/ 653160582 w 122"/>
              <a:gd name="T1" fmla="*/ 2147483647 h 224"/>
              <a:gd name="T2" fmla="*/ 2147483647 w 122"/>
              <a:gd name="T3" fmla="*/ 796470505 h 224"/>
              <a:gd name="T4" fmla="*/ 2147483647 w 122"/>
              <a:gd name="T5" fmla="*/ 1049890751 h 224"/>
              <a:gd name="T6" fmla="*/ 2147483647 w 122"/>
              <a:gd name="T7" fmla="*/ 1484329755 h 224"/>
              <a:gd name="T8" fmla="*/ 616873883 w 122"/>
              <a:gd name="T9" fmla="*/ 2147483647 h 224"/>
              <a:gd name="T10" fmla="*/ 508013786 w 122"/>
              <a:gd name="T11" fmla="*/ 2147483647 h 224"/>
              <a:gd name="T12" fmla="*/ 72573398 w 122"/>
              <a:gd name="T13" fmla="*/ 2147483647 h 224"/>
              <a:gd name="T14" fmla="*/ 362866990 w 122"/>
              <a:gd name="T15" fmla="*/ 1810163521 h 224"/>
              <a:gd name="T16" fmla="*/ 290293592 w 122"/>
              <a:gd name="T17" fmla="*/ 2099787518 h 224"/>
              <a:gd name="T18" fmla="*/ 326580291 w 122"/>
              <a:gd name="T19" fmla="*/ 2147483647 h 224"/>
              <a:gd name="T20" fmla="*/ 508013786 w 122"/>
              <a:gd name="T21" fmla="*/ 2147483647 h 224"/>
              <a:gd name="T22" fmla="*/ 2147483647 w 122"/>
              <a:gd name="T23" fmla="*/ 1484329755 h 224"/>
              <a:gd name="T24" fmla="*/ 2147483647 w 122"/>
              <a:gd name="T25" fmla="*/ 1267113261 h 224"/>
              <a:gd name="T26" fmla="*/ 2147483647 w 122"/>
              <a:gd name="T27" fmla="*/ 977489264 h 224"/>
              <a:gd name="T28" fmla="*/ 435440388 w 122"/>
              <a:gd name="T29" fmla="*/ 2027380014 h 224"/>
              <a:gd name="T30" fmla="*/ 362866990 w 122"/>
              <a:gd name="T31" fmla="*/ 579254011 h 224"/>
              <a:gd name="T32" fmla="*/ 2147483647 w 122"/>
              <a:gd name="T33" fmla="*/ 325827749 h 224"/>
              <a:gd name="T34" fmla="*/ 2147483647 w 122"/>
              <a:gd name="T35" fmla="*/ 977489264 h 224"/>
              <a:gd name="T36" fmla="*/ 508013786 w 122"/>
              <a:gd name="T37" fmla="*/ 1520533507 h 224"/>
              <a:gd name="T38" fmla="*/ 72573398 w 122"/>
              <a:gd name="T39" fmla="*/ 1122298254 h 224"/>
              <a:gd name="T40" fmla="*/ 326580291 w 122"/>
              <a:gd name="T41" fmla="*/ 1158502006 h 224"/>
              <a:gd name="T42" fmla="*/ 580587184 w 122"/>
              <a:gd name="T43" fmla="*/ 1303317013 h 224"/>
              <a:gd name="T44" fmla="*/ 2147483647 w 122"/>
              <a:gd name="T45" fmla="*/ 506846508 h 224"/>
              <a:gd name="T46" fmla="*/ 2147483647 w 122"/>
              <a:gd name="T47" fmla="*/ 253420245 h 224"/>
              <a:gd name="T48" fmla="*/ 435440388 w 122"/>
              <a:gd name="T49" fmla="*/ 796470505 h 224"/>
              <a:gd name="T50" fmla="*/ 2147483647 w 122"/>
              <a:gd name="T51" fmla="*/ 2147483647 h 224"/>
              <a:gd name="T52" fmla="*/ 2147483647 w 122"/>
              <a:gd name="T53" fmla="*/ 2147483647 h 224"/>
              <a:gd name="T54" fmla="*/ 2147483647 w 122"/>
              <a:gd name="T55" fmla="*/ 2147483647 h 224"/>
              <a:gd name="T56" fmla="*/ 2147483647 w 122"/>
              <a:gd name="T57" fmla="*/ 2147483647 h 224"/>
              <a:gd name="T58" fmla="*/ 2147483647 w 122"/>
              <a:gd name="T59" fmla="*/ 2147483647 h 224"/>
              <a:gd name="T60" fmla="*/ 1487754658 w 122"/>
              <a:gd name="T61" fmla="*/ 2147483647 h 224"/>
              <a:gd name="T62" fmla="*/ 653160582 w 122"/>
              <a:gd name="T63" fmla="*/ 2147483647 h 224"/>
              <a:gd name="T64" fmla="*/ 1052314271 w 122"/>
              <a:gd name="T65" fmla="*/ 2147483647 h 224"/>
              <a:gd name="T66" fmla="*/ 834594077 w 122"/>
              <a:gd name="T67" fmla="*/ 2147483647 h 224"/>
              <a:gd name="T68" fmla="*/ 362866990 w 122"/>
              <a:gd name="T69" fmla="*/ 2147483647 h 224"/>
              <a:gd name="T70" fmla="*/ 72573398 w 122"/>
              <a:gd name="T71" fmla="*/ 2147483647 h 224"/>
              <a:gd name="T72" fmla="*/ 108860097 w 122"/>
              <a:gd name="T73" fmla="*/ 2147483647 h 224"/>
              <a:gd name="T74" fmla="*/ 2147483647 w 122"/>
              <a:gd name="T75" fmla="*/ 1991176263 h 224"/>
              <a:gd name="T76" fmla="*/ 2147483647 w 122"/>
              <a:gd name="T77" fmla="*/ 2147483647 h 224"/>
              <a:gd name="T78" fmla="*/ 2147483647 w 122"/>
              <a:gd name="T79" fmla="*/ 2147483647 h 224"/>
              <a:gd name="T80" fmla="*/ 2032055143 w 122"/>
              <a:gd name="T81" fmla="*/ 2147483647 h 224"/>
              <a:gd name="T82" fmla="*/ 2147483647 w 122"/>
              <a:gd name="T83" fmla="*/ 2147483647 h 224"/>
              <a:gd name="T84" fmla="*/ 2147483647 w 122"/>
              <a:gd name="T85" fmla="*/ 2147483647 h 224"/>
              <a:gd name="T86" fmla="*/ 2147483647 w 122"/>
              <a:gd name="T87" fmla="*/ 2147483647 h 224"/>
              <a:gd name="T88" fmla="*/ 2147483647 w 122"/>
              <a:gd name="T89" fmla="*/ 2147483647 h 224"/>
              <a:gd name="T90" fmla="*/ 2147483647 w 122"/>
              <a:gd name="T91" fmla="*/ 2147483647 h 224"/>
              <a:gd name="T92" fmla="*/ 2147483647 w 122"/>
              <a:gd name="T93" fmla="*/ 2147483647 h 224"/>
              <a:gd name="T94" fmla="*/ 2147483647 w 122"/>
              <a:gd name="T95" fmla="*/ 2147483647 h 224"/>
              <a:gd name="T96" fmla="*/ 907167475 w 122"/>
              <a:gd name="T97" fmla="*/ 2147483647 h 224"/>
              <a:gd name="T98" fmla="*/ 435440388 w 122"/>
              <a:gd name="T99" fmla="*/ 2147483647 h 224"/>
              <a:gd name="T100" fmla="*/ 290293592 w 122"/>
              <a:gd name="T101" fmla="*/ 2147483647 h 224"/>
              <a:gd name="T102" fmla="*/ 290293592 w 122"/>
              <a:gd name="T103" fmla="*/ 2147483647 h 224"/>
              <a:gd name="T104" fmla="*/ 435440388 w 122"/>
              <a:gd name="T105" fmla="*/ 2147483647 h 224"/>
              <a:gd name="T106" fmla="*/ 907167475 w 122"/>
              <a:gd name="T107" fmla="*/ 2147483647 h 224"/>
              <a:gd name="T108" fmla="*/ 1270034464 w 122"/>
              <a:gd name="T109" fmla="*/ 2147483647 h 224"/>
              <a:gd name="T110" fmla="*/ 1814334949 w 122"/>
              <a:gd name="T111" fmla="*/ 2147483647 h 224"/>
              <a:gd name="T112" fmla="*/ 1741761551 w 122"/>
              <a:gd name="T113" fmla="*/ 2147483647 h 224"/>
              <a:gd name="T114" fmla="*/ 1778048250 w 122"/>
              <a:gd name="T115" fmla="*/ 2147483647 h 224"/>
              <a:gd name="T116" fmla="*/ 2147483647 w 122"/>
              <a:gd name="T117" fmla="*/ 2147483647 h 224"/>
              <a:gd name="T118" fmla="*/ 2147483647 w 122"/>
              <a:gd name="T119" fmla="*/ 2147483647 h 224"/>
              <a:gd name="T120" fmla="*/ 2147483647 w 122"/>
              <a:gd name="T121" fmla="*/ 2147483647 h 224"/>
              <a:gd name="T122" fmla="*/ 2147483647 w 122"/>
              <a:gd name="T123" fmla="*/ 2147483647 h 224"/>
              <a:gd name="T124" fmla="*/ 2147483647 w 122"/>
              <a:gd name="T125" fmla="*/ 2147483647 h 22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2" h="224">
                <a:moveTo>
                  <a:pt x="18" y="137"/>
                </a:moveTo>
                <a:cubicBezTo>
                  <a:pt x="18" y="137"/>
                  <a:pt x="18" y="137"/>
                  <a:pt x="18" y="137"/>
                </a:cubicBezTo>
                <a:moveTo>
                  <a:pt x="10" y="50"/>
                </a:moveTo>
                <a:cubicBezTo>
                  <a:pt x="105" y="22"/>
                  <a:pt x="105" y="22"/>
                  <a:pt x="105" y="22"/>
                </a:cubicBezTo>
                <a:cubicBezTo>
                  <a:pt x="106" y="21"/>
                  <a:pt x="107" y="21"/>
                  <a:pt x="108" y="21"/>
                </a:cubicBezTo>
                <a:cubicBezTo>
                  <a:pt x="113" y="21"/>
                  <a:pt x="118" y="24"/>
                  <a:pt x="119" y="29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1" y="36"/>
                  <a:pt x="121" y="39"/>
                  <a:pt x="119" y="41"/>
                </a:cubicBezTo>
                <a:cubicBezTo>
                  <a:pt x="118" y="44"/>
                  <a:pt x="116" y="46"/>
                  <a:pt x="113" y="47"/>
                </a:cubicBezTo>
                <a:cubicBezTo>
                  <a:pt x="17" y="75"/>
                  <a:pt x="17" y="75"/>
                  <a:pt x="17" y="75"/>
                </a:cubicBezTo>
                <a:cubicBezTo>
                  <a:pt x="16" y="76"/>
                  <a:pt x="15" y="76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6"/>
                  <a:pt x="5" y="73"/>
                  <a:pt x="3" y="68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1"/>
                  <a:pt x="2" y="58"/>
                  <a:pt x="3" y="56"/>
                </a:cubicBezTo>
                <a:cubicBezTo>
                  <a:pt x="5" y="53"/>
                  <a:pt x="7" y="51"/>
                  <a:pt x="10" y="50"/>
                </a:cubicBezTo>
                <a:close/>
                <a:moveTo>
                  <a:pt x="12" y="56"/>
                </a:moveTo>
                <a:cubicBezTo>
                  <a:pt x="10" y="56"/>
                  <a:pt x="9" y="57"/>
                  <a:pt x="8" y="58"/>
                </a:cubicBezTo>
                <a:cubicBezTo>
                  <a:pt x="8" y="60"/>
                  <a:pt x="8" y="61"/>
                  <a:pt x="8" y="62"/>
                </a:cubicBezTo>
                <a:cubicBezTo>
                  <a:pt x="9" y="66"/>
                  <a:pt x="9" y="66"/>
                  <a:pt x="9" y="66"/>
                </a:cubicBezTo>
                <a:cubicBezTo>
                  <a:pt x="10" y="68"/>
                  <a:pt x="12" y="70"/>
                  <a:pt x="14" y="70"/>
                </a:cubicBezTo>
                <a:cubicBezTo>
                  <a:pt x="14" y="70"/>
                  <a:pt x="14" y="70"/>
                  <a:pt x="14" y="70"/>
                </a:cubicBezTo>
                <a:cubicBezTo>
                  <a:pt x="15" y="70"/>
                  <a:pt x="15" y="70"/>
                  <a:pt x="16" y="70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2" y="41"/>
                  <a:pt x="113" y="40"/>
                  <a:pt x="114" y="39"/>
                </a:cubicBezTo>
                <a:cubicBezTo>
                  <a:pt x="115" y="37"/>
                  <a:pt x="115" y="36"/>
                  <a:pt x="115" y="35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3" y="29"/>
                  <a:pt x="111" y="27"/>
                  <a:pt x="108" y="27"/>
                </a:cubicBezTo>
                <a:cubicBezTo>
                  <a:pt x="108" y="27"/>
                  <a:pt x="107" y="27"/>
                  <a:pt x="107" y="27"/>
                </a:cubicBezTo>
                <a:lnTo>
                  <a:pt x="12" y="56"/>
                </a:lnTo>
                <a:close/>
                <a:moveTo>
                  <a:pt x="2" y="31"/>
                </a:moveTo>
                <a:cubicBezTo>
                  <a:pt x="0" y="25"/>
                  <a:pt x="4" y="18"/>
                  <a:pt x="10" y="16"/>
                </a:cubicBezTo>
                <a:cubicBezTo>
                  <a:pt x="59" y="1"/>
                  <a:pt x="59" y="1"/>
                  <a:pt x="59" y="1"/>
                </a:cubicBezTo>
                <a:cubicBezTo>
                  <a:pt x="65" y="0"/>
                  <a:pt x="72" y="3"/>
                  <a:pt x="73" y="9"/>
                </a:cubicBezTo>
                <a:cubicBezTo>
                  <a:pt x="75" y="12"/>
                  <a:pt x="75" y="12"/>
                  <a:pt x="75" y="12"/>
                </a:cubicBezTo>
                <a:cubicBezTo>
                  <a:pt x="76" y="18"/>
                  <a:pt x="73" y="25"/>
                  <a:pt x="67" y="27"/>
                </a:cubicBezTo>
                <a:cubicBezTo>
                  <a:pt x="18" y="42"/>
                  <a:pt x="18" y="42"/>
                  <a:pt x="18" y="42"/>
                </a:cubicBezTo>
                <a:cubicBezTo>
                  <a:pt x="16" y="42"/>
                  <a:pt x="15" y="42"/>
                  <a:pt x="14" y="42"/>
                </a:cubicBezTo>
                <a:cubicBezTo>
                  <a:pt x="9" y="42"/>
                  <a:pt x="5" y="39"/>
                  <a:pt x="3" y="34"/>
                </a:cubicBezTo>
                <a:lnTo>
                  <a:pt x="2" y="31"/>
                </a:lnTo>
                <a:close/>
                <a:moveTo>
                  <a:pt x="8" y="29"/>
                </a:moveTo>
                <a:cubicBezTo>
                  <a:pt x="9" y="32"/>
                  <a:pt x="9" y="32"/>
                  <a:pt x="9" y="32"/>
                </a:cubicBezTo>
                <a:cubicBezTo>
                  <a:pt x="10" y="35"/>
                  <a:pt x="12" y="36"/>
                  <a:pt x="14" y="36"/>
                </a:cubicBezTo>
                <a:cubicBezTo>
                  <a:pt x="15" y="36"/>
                  <a:pt x="15" y="36"/>
                  <a:pt x="16" y="36"/>
                </a:cubicBezTo>
                <a:cubicBezTo>
                  <a:pt x="65" y="21"/>
                  <a:pt x="65" y="21"/>
                  <a:pt x="65" y="21"/>
                </a:cubicBezTo>
                <a:cubicBezTo>
                  <a:pt x="68" y="20"/>
                  <a:pt x="70" y="17"/>
                  <a:pt x="69" y="14"/>
                </a:cubicBezTo>
                <a:cubicBezTo>
                  <a:pt x="68" y="11"/>
                  <a:pt x="68" y="11"/>
                  <a:pt x="68" y="11"/>
                </a:cubicBezTo>
                <a:cubicBezTo>
                  <a:pt x="67" y="8"/>
                  <a:pt x="65" y="7"/>
                  <a:pt x="63" y="7"/>
                </a:cubicBezTo>
                <a:cubicBezTo>
                  <a:pt x="62" y="7"/>
                  <a:pt x="62" y="7"/>
                  <a:pt x="61" y="7"/>
                </a:cubicBezTo>
                <a:cubicBezTo>
                  <a:pt x="12" y="22"/>
                  <a:pt x="12" y="22"/>
                  <a:pt x="12" y="22"/>
                </a:cubicBezTo>
                <a:cubicBezTo>
                  <a:pt x="9" y="23"/>
                  <a:pt x="7" y="26"/>
                  <a:pt x="8" y="29"/>
                </a:cubicBezTo>
                <a:close/>
                <a:moveTo>
                  <a:pt x="113" y="114"/>
                </a:moveTo>
                <a:cubicBezTo>
                  <a:pt x="105" y="116"/>
                  <a:pt x="105" y="116"/>
                  <a:pt x="105" y="116"/>
                </a:cubicBezTo>
                <a:cubicBezTo>
                  <a:pt x="102" y="117"/>
                  <a:pt x="99" y="121"/>
                  <a:pt x="99" y="124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10" y="137"/>
                  <a:pt x="110" y="137"/>
                  <a:pt x="110" y="13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98"/>
                  <a:pt x="100" y="207"/>
                  <a:pt x="87" y="208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7" y="219"/>
                  <a:pt x="81" y="224"/>
                  <a:pt x="74" y="224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47" y="224"/>
                  <a:pt x="41" y="219"/>
                  <a:pt x="41" y="213"/>
                </a:cubicBezTo>
                <a:cubicBezTo>
                  <a:pt x="41" y="208"/>
                  <a:pt x="41" y="208"/>
                  <a:pt x="41" y="208"/>
                </a:cubicBezTo>
                <a:cubicBezTo>
                  <a:pt x="28" y="207"/>
                  <a:pt x="18" y="198"/>
                  <a:pt x="18" y="187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29" y="117"/>
                  <a:pt x="26" y="113"/>
                  <a:pt x="23" y="113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7" y="108"/>
                  <a:pt x="4" y="105"/>
                  <a:pt x="3" y="102"/>
                </a:cubicBezTo>
                <a:cubicBezTo>
                  <a:pt x="2" y="98"/>
                  <a:pt x="2" y="98"/>
                  <a:pt x="2" y="98"/>
                </a:cubicBezTo>
                <a:cubicBezTo>
                  <a:pt x="2" y="97"/>
                  <a:pt x="2" y="97"/>
                  <a:pt x="2" y="96"/>
                </a:cubicBezTo>
                <a:cubicBezTo>
                  <a:pt x="2" y="94"/>
                  <a:pt x="2" y="91"/>
                  <a:pt x="3" y="89"/>
                </a:cubicBezTo>
                <a:cubicBezTo>
                  <a:pt x="5" y="87"/>
                  <a:pt x="7" y="85"/>
                  <a:pt x="10" y="84"/>
                </a:cubicBezTo>
                <a:cubicBezTo>
                  <a:pt x="105" y="55"/>
                  <a:pt x="105" y="55"/>
                  <a:pt x="105" y="55"/>
                </a:cubicBezTo>
                <a:cubicBezTo>
                  <a:pt x="111" y="54"/>
                  <a:pt x="118" y="57"/>
                  <a:pt x="119" y="63"/>
                </a:cubicBezTo>
                <a:cubicBezTo>
                  <a:pt x="120" y="66"/>
                  <a:pt x="120" y="66"/>
                  <a:pt x="120" y="66"/>
                </a:cubicBezTo>
                <a:cubicBezTo>
                  <a:pt x="121" y="69"/>
                  <a:pt x="121" y="72"/>
                  <a:pt x="119" y="75"/>
                </a:cubicBezTo>
                <a:cubicBezTo>
                  <a:pt x="118" y="78"/>
                  <a:pt x="116" y="80"/>
                  <a:pt x="113" y="81"/>
                </a:cubicBezTo>
                <a:cubicBezTo>
                  <a:pt x="54" y="98"/>
                  <a:pt x="54" y="98"/>
                  <a:pt x="54" y="98"/>
                </a:cubicBezTo>
                <a:cubicBezTo>
                  <a:pt x="55" y="100"/>
                  <a:pt x="56" y="103"/>
                  <a:pt x="56" y="105"/>
                </a:cubicBezTo>
                <a:cubicBezTo>
                  <a:pt x="56" y="137"/>
                  <a:pt x="56" y="137"/>
                  <a:pt x="56" y="137"/>
                </a:cubicBezTo>
                <a:cubicBezTo>
                  <a:pt x="72" y="137"/>
                  <a:pt x="72" y="137"/>
                  <a:pt x="72" y="137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3"/>
                  <a:pt x="77" y="97"/>
                  <a:pt x="82" y="95"/>
                </a:cubicBezTo>
                <a:cubicBezTo>
                  <a:pt x="105" y="89"/>
                  <a:pt x="105" y="89"/>
                  <a:pt x="105" y="89"/>
                </a:cubicBezTo>
                <a:cubicBezTo>
                  <a:pt x="111" y="87"/>
                  <a:pt x="118" y="91"/>
                  <a:pt x="119" y="96"/>
                </a:cubicBezTo>
                <a:cubicBezTo>
                  <a:pt x="120" y="100"/>
                  <a:pt x="120" y="100"/>
                  <a:pt x="120" y="100"/>
                </a:cubicBezTo>
                <a:cubicBezTo>
                  <a:pt x="122" y="106"/>
                  <a:pt x="119" y="112"/>
                  <a:pt x="113" y="114"/>
                </a:cubicBezTo>
                <a:close/>
                <a:moveTo>
                  <a:pt x="49" y="93"/>
                </a:moveTo>
                <a:cubicBezTo>
                  <a:pt x="111" y="75"/>
                  <a:pt x="111" y="75"/>
                  <a:pt x="111" y="75"/>
                </a:cubicBezTo>
                <a:cubicBezTo>
                  <a:pt x="112" y="74"/>
                  <a:pt x="113" y="74"/>
                  <a:pt x="114" y="72"/>
                </a:cubicBezTo>
                <a:cubicBezTo>
                  <a:pt x="115" y="71"/>
                  <a:pt x="115" y="70"/>
                  <a:pt x="115" y="68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3" y="62"/>
                  <a:pt x="111" y="61"/>
                  <a:pt x="108" y="61"/>
                </a:cubicBezTo>
                <a:cubicBezTo>
                  <a:pt x="108" y="61"/>
                  <a:pt x="107" y="61"/>
                  <a:pt x="107" y="61"/>
                </a:cubicBezTo>
                <a:cubicBezTo>
                  <a:pt x="25" y="86"/>
                  <a:pt x="25" y="86"/>
                  <a:pt x="25" y="86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89"/>
                  <a:pt x="12" y="89"/>
                  <a:pt x="12" y="89"/>
                </a:cubicBezTo>
                <a:cubicBezTo>
                  <a:pt x="12" y="90"/>
                  <a:pt x="12" y="90"/>
                  <a:pt x="12" y="90"/>
                </a:cubicBezTo>
                <a:cubicBezTo>
                  <a:pt x="10" y="90"/>
                  <a:pt x="9" y="91"/>
                  <a:pt x="8" y="92"/>
                </a:cubicBezTo>
                <a:cubicBezTo>
                  <a:pt x="8" y="93"/>
                  <a:pt x="8" y="95"/>
                  <a:pt x="8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9" y="100"/>
                  <a:pt x="9" y="100"/>
                  <a:pt x="9" y="100"/>
                </a:cubicBezTo>
                <a:cubicBezTo>
                  <a:pt x="10" y="101"/>
                  <a:pt x="11" y="103"/>
                  <a:pt x="12" y="103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25" y="107"/>
                  <a:pt x="25" y="107"/>
                  <a:pt x="25" y="107"/>
                </a:cubicBezTo>
                <a:cubicBezTo>
                  <a:pt x="25" y="107"/>
                  <a:pt x="25" y="107"/>
                  <a:pt x="25" y="107"/>
                </a:cubicBezTo>
                <a:cubicBezTo>
                  <a:pt x="31" y="109"/>
                  <a:pt x="35" y="115"/>
                  <a:pt x="35" y="120"/>
                </a:cubicBezTo>
                <a:cubicBezTo>
                  <a:pt x="35" y="137"/>
                  <a:pt x="35" y="137"/>
                  <a:pt x="35" y="137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50" y="104"/>
                  <a:pt x="49" y="102"/>
                  <a:pt x="48" y="100"/>
                </a:cubicBezTo>
                <a:cubicBezTo>
                  <a:pt x="47" y="99"/>
                  <a:pt x="45" y="98"/>
                  <a:pt x="44" y="97"/>
                </a:cubicBezTo>
                <a:cubicBezTo>
                  <a:pt x="44" y="97"/>
                  <a:pt x="40" y="96"/>
                  <a:pt x="49" y="93"/>
                </a:cubicBezTo>
                <a:close/>
                <a:moveTo>
                  <a:pt x="115" y="102"/>
                </a:moveTo>
                <a:cubicBezTo>
                  <a:pt x="113" y="98"/>
                  <a:pt x="113" y="98"/>
                  <a:pt x="113" y="98"/>
                </a:cubicBezTo>
                <a:cubicBezTo>
                  <a:pt x="113" y="95"/>
                  <a:pt x="110" y="94"/>
                  <a:pt x="107" y="95"/>
                </a:cubicBezTo>
                <a:cubicBezTo>
                  <a:pt x="84" y="101"/>
                  <a:pt x="84" y="101"/>
                  <a:pt x="84" y="101"/>
                </a:cubicBezTo>
                <a:cubicBezTo>
                  <a:pt x="81" y="102"/>
                  <a:pt x="78" y="106"/>
                  <a:pt x="78" y="109"/>
                </a:cubicBezTo>
                <a:cubicBezTo>
                  <a:pt x="78" y="137"/>
                  <a:pt x="78" y="137"/>
                  <a:pt x="78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3" y="124"/>
                  <a:pt x="93" y="124"/>
                  <a:pt x="93" y="124"/>
                </a:cubicBezTo>
                <a:cubicBezTo>
                  <a:pt x="93" y="118"/>
                  <a:pt x="97" y="112"/>
                  <a:pt x="103" y="111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4" y="108"/>
                  <a:pt x="115" y="105"/>
                  <a:pt x="115" y="10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1400"/>
          </a:p>
        </p:txBody>
      </p:sp>
      <p:sp>
        <p:nvSpPr>
          <p:cNvPr id="24" name="Freeform 11"/>
          <p:cNvSpPr>
            <a:spLocks noEditPoints="1"/>
          </p:cNvSpPr>
          <p:nvPr/>
        </p:nvSpPr>
        <p:spPr bwMode="black">
          <a:xfrm>
            <a:off x="7412362" y="152555"/>
            <a:ext cx="163854" cy="163854"/>
          </a:xfrm>
          <a:custGeom>
            <a:avLst/>
            <a:gdLst>
              <a:gd name="T0" fmla="*/ 213 w 709"/>
              <a:gd name="T1" fmla="*/ 522 h 709"/>
              <a:gd name="T2" fmla="*/ 213 w 709"/>
              <a:gd name="T3" fmla="*/ 709 h 709"/>
              <a:gd name="T4" fmla="*/ 0 w 709"/>
              <a:gd name="T5" fmla="*/ 709 h 709"/>
              <a:gd name="T6" fmla="*/ 0 w 709"/>
              <a:gd name="T7" fmla="*/ 496 h 709"/>
              <a:gd name="T8" fmla="*/ 88 w 709"/>
              <a:gd name="T9" fmla="*/ 496 h 709"/>
              <a:gd name="T10" fmla="*/ 67 w 709"/>
              <a:gd name="T11" fmla="*/ 522 h 709"/>
              <a:gd name="T12" fmla="*/ 213 w 709"/>
              <a:gd name="T13" fmla="*/ 522 h 709"/>
              <a:gd name="T14" fmla="*/ 619 w 709"/>
              <a:gd name="T15" fmla="*/ 496 h 709"/>
              <a:gd name="T16" fmla="*/ 643 w 709"/>
              <a:gd name="T17" fmla="*/ 522 h 709"/>
              <a:gd name="T18" fmla="*/ 496 w 709"/>
              <a:gd name="T19" fmla="*/ 522 h 709"/>
              <a:gd name="T20" fmla="*/ 496 w 709"/>
              <a:gd name="T21" fmla="*/ 709 h 709"/>
              <a:gd name="T22" fmla="*/ 709 w 709"/>
              <a:gd name="T23" fmla="*/ 709 h 709"/>
              <a:gd name="T24" fmla="*/ 709 w 709"/>
              <a:gd name="T25" fmla="*/ 496 h 709"/>
              <a:gd name="T26" fmla="*/ 619 w 709"/>
              <a:gd name="T27" fmla="*/ 496 h 709"/>
              <a:gd name="T28" fmla="*/ 355 w 709"/>
              <a:gd name="T29" fmla="*/ 182 h 709"/>
              <a:gd name="T30" fmla="*/ 381 w 709"/>
              <a:gd name="T31" fmla="*/ 213 h 709"/>
              <a:gd name="T32" fmla="*/ 461 w 709"/>
              <a:gd name="T33" fmla="*/ 213 h 709"/>
              <a:gd name="T34" fmla="*/ 461 w 709"/>
              <a:gd name="T35" fmla="*/ 0 h 709"/>
              <a:gd name="T36" fmla="*/ 248 w 709"/>
              <a:gd name="T37" fmla="*/ 0 h 709"/>
              <a:gd name="T38" fmla="*/ 248 w 709"/>
              <a:gd name="T39" fmla="*/ 213 h 709"/>
              <a:gd name="T40" fmla="*/ 329 w 709"/>
              <a:gd name="T41" fmla="*/ 213 h 709"/>
              <a:gd name="T42" fmla="*/ 355 w 709"/>
              <a:gd name="T43" fmla="*/ 182 h 709"/>
              <a:gd name="T44" fmla="*/ 123 w 709"/>
              <a:gd name="T45" fmla="*/ 248 h 709"/>
              <a:gd name="T46" fmla="*/ 123 w 709"/>
              <a:gd name="T47" fmla="*/ 454 h 709"/>
              <a:gd name="T48" fmla="*/ 298 w 709"/>
              <a:gd name="T49" fmla="*/ 248 h 709"/>
              <a:gd name="T50" fmla="*/ 123 w 709"/>
              <a:gd name="T51" fmla="*/ 248 h 709"/>
              <a:gd name="T52" fmla="*/ 355 w 709"/>
              <a:gd name="T53" fmla="*/ 225 h 709"/>
              <a:gd name="T54" fmla="*/ 128 w 709"/>
              <a:gd name="T55" fmla="*/ 494 h 709"/>
              <a:gd name="T56" fmla="*/ 248 w 709"/>
              <a:gd name="T57" fmla="*/ 494 h 709"/>
              <a:gd name="T58" fmla="*/ 248 w 709"/>
              <a:gd name="T59" fmla="*/ 709 h 709"/>
              <a:gd name="T60" fmla="*/ 461 w 709"/>
              <a:gd name="T61" fmla="*/ 709 h 709"/>
              <a:gd name="T62" fmla="*/ 461 w 709"/>
              <a:gd name="T63" fmla="*/ 494 h 709"/>
              <a:gd name="T64" fmla="*/ 581 w 709"/>
              <a:gd name="T65" fmla="*/ 494 h 709"/>
              <a:gd name="T66" fmla="*/ 355 w 709"/>
              <a:gd name="T67" fmla="*/ 225 h 709"/>
              <a:gd name="T68" fmla="*/ 584 w 709"/>
              <a:gd name="T69" fmla="*/ 248 h 709"/>
              <a:gd name="T70" fmla="*/ 411 w 709"/>
              <a:gd name="T71" fmla="*/ 248 h 709"/>
              <a:gd name="T72" fmla="*/ 584 w 709"/>
              <a:gd name="T73" fmla="*/ 454 h 709"/>
              <a:gd name="T74" fmla="*/ 584 w 709"/>
              <a:gd name="T75" fmla="*/ 248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09" h="709">
                <a:moveTo>
                  <a:pt x="213" y="522"/>
                </a:moveTo>
                <a:lnTo>
                  <a:pt x="213" y="709"/>
                </a:lnTo>
                <a:lnTo>
                  <a:pt x="0" y="709"/>
                </a:lnTo>
                <a:lnTo>
                  <a:pt x="0" y="496"/>
                </a:lnTo>
                <a:lnTo>
                  <a:pt x="88" y="496"/>
                </a:lnTo>
                <a:lnTo>
                  <a:pt x="67" y="522"/>
                </a:lnTo>
                <a:lnTo>
                  <a:pt x="213" y="522"/>
                </a:lnTo>
                <a:close/>
                <a:moveTo>
                  <a:pt x="619" y="496"/>
                </a:moveTo>
                <a:lnTo>
                  <a:pt x="643" y="522"/>
                </a:lnTo>
                <a:lnTo>
                  <a:pt x="496" y="522"/>
                </a:lnTo>
                <a:lnTo>
                  <a:pt x="496" y="709"/>
                </a:lnTo>
                <a:lnTo>
                  <a:pt x="709" y="709"/>
                </a:lnTo>
                <a:lnTo>
                  <a:pt x="709" y="496"/>
                </a:lnTo>
                <a:lnTo>
                  <a:pt x="619" y="496"/>
                </a:lnTo>
                <a:close/>
                <a:moveTo>
                  <a:pt x="355" y="182"/>
                </a:moveTo>
                <a:lnTo>
                  <a:pt x="381" y="213"/>
                </a:lnTo>
                <a:lnTo>
                  <a:pt x="461" y="213"/>
                </a:lnTo>
                <a:lnTo>
                  <a:pt x="461" y="0"/>
                </a:lnTo>
                <a:lnTo>
                  <a:pt x="248" y="0"/>
                </a:lnTo>
                <a:lnTo>
                  <a:pt x="248" y="213"/>
                </a:lnTo>
                <a:lnTo>
                  <a:pt x="329" y="213"/>
                </a:lnTo>
                <a:lnTo>
                  <a:pt x="355" y="182"/>
                </a:lnTo>
                <a:close/>
                <a:moveTo>
                  <a:pt x="123" y="248"/>
                </a:moveTo>
                <a:lnTo>
                  <a:pt x="123" y="454"/>
                </a:lnTo>
                <a:lnTo>
                  <a:pt x="298" y="248"/>
                </a:lnTo>
                <a:lnTo>
                  <a:pt x="123" y="248"/>
                </a:lnTo>
                <a:close/>
                <a:moveTo>
                  <a:pt x="355" y="225"/>
                </a:moveTo>
                <a:lnTo>
                  <a:pt x="128" y="494"/>
                </a:lnTo>
                <a:lnTo>
                  <a:pt x="248" y="494"/>
                </a:lnTo>
                <a:lnTo>
                  <a:pt x="248" y="709"/>
                </a:lnTo>
                <a:lnTo>
                  <a:pt x="461" y="709"/>
                </a:lnTo>
                <a:lnTo>
                  <a:pt x="461" y="494"/>
                </a:lnTo>
                <a:lnTo>
                  <a:pt x="581" y="494"/>
                </a:lnTo>
                <a:lnTo>
                  <a:pt x="355" y="225"/>
                </a:lnTo>
                <a:close/>
                <a:moveTo>
                  <a:pt x="584" y="248"/>
                </a:moveTo>
                <a:lnTo>
                  <a:pt x="411" y="248"/>
                </a:lnTo>
                <a:lnTo>
                  <a:pt x="584" y="454"/>
                </a:lnTo>
                <a:lnTo>
                  <a:pt x="584" y="2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41153" rIns="82305" bIns="41153"/>
          <a:lstStyle/>
          <a:p>
            <a:pPr algn="ctr" eaLnBrk="1" hangingPunct="1">
              <a:defRPr/>
            </a:pPr>
            <a:endParaRPr lang="en-US" sz="10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矩形 24"/>
          <p:cNvSpPr/>
          <p:nvPr/>
        </p:nvSpPr>
        <p:spPr>
          <a:xfrm flipH="1" flipV="1">
            <a:off x="512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flipH="1" flipV="1">
            <a:off x="1684856" y="2738772"/>
            <a:ext cx="5760000" cy="49002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 rot="16200000" flipH="1" flipV="1">
            <a:off x="4063366" y="2217996"/>
            <a:ext cx="1017636" cy="45719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16200000" flipH="1" flipV="1">
            <a:off x="7168559" y="3012830"/>
            <a:ext cx="540000" cy="1800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6200000" flipH="1" flipV="1">
            <a:off x="1422734" y="3012829"/>
            <a:ext cx="540000" cy="1800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78"/>
          <p:cNvGrpSpPr/>
          <p:nvPr/>
        </p:nvGrpSpPr>
        <p:grpSpPr>
          <a:xfrm>
            <a:off x="3608213" y="1132599"/>
            <a:ext cx="1922306" cy="647063"/>
            <a:chOff x="5373487" y="1105302"/>
            <a:chExt cx="796724" cy="775561"/>
          </a:xfrm>
        </p:grpSpPr>
        <p:sp>
          <p:nvSpPr>
            <p:cNvPr id="43" name="矩形 42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95"/>
          <p:cNvGrpSpPr/>
          <p:nvPr/>
        </p:nvGrpSpPr>
        <p:grpSpPr>
          <a:xfrm>
            <a:off x="6782497" y="3134768"/>
            <a:ext cx="1224136" cy="578951"/>
            <a:chOff x="5373487" y="1105302"/>
            <a:chExt cx="796724" cy="775561"/>
          </a:xfrm>
        </p:grpSpPr>
        <p:sp>
          <p:nvSpPr>
            <p:cNvPr id="97" name="矩形 96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99"/>
          <p:cNvGrpSpPr/>
          <p:nvPr/>
        </p:nvGrpSpPr>
        <p:grpSpPr>
          <a:xfrm>
            <a:off x="1043608" y="3147814"/>
            <a:ext cx="1224136" cy="578951"/>
            <a:chOff x="5373487" y="1105302"/>
            <a:chExt cx="796724" cy="775561"/>
          </a:xfrm>
        </p:grpSpPr>
        <p:sp>
          <p:nvSpPr>
            <p:cNvPr id="101" name="矩形 100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4" name="Picture 4" descr="C:\Users\Administrator\Desktop\logo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2007" y="3198725"/>
            <a:ext cx="1008112" cy="41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3" descr="C:\Users\Administrator\Desktop\logo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4613" y="3191790"/>
            <a:ext cx="1008112" cy="4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/>
          <p:cNvSpPr/>
          <p:nvPr/>
        </p:nvSpPr>
        <p:spPr>
          <a:xfrm>
            <a:off x="3874335" y="1102840"/>
            <a:ext cx="1686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江苏名通信息科技有限公司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586858" y="1978377"/>
            <a:ext cx="2183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成立于</a:t>
            </a:r>
            <a:r>
              <a:rPr lang="en-US" altLang="zh-CN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2009</a:t>
            </a:r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年</a:t>
            </a:r>
            <a:endParaRPr lang="en-US" altLang="zh-CN" sz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  <a:sym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全国重点文化出口企业</a:t>
            </a:r>
            <a:endParaRPr lang="en-US" altLang="zh-CN" sz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  <a:sym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江苏省重点文化科技企业</a:t>
            </a:r>
            <a:endParaRPr lang="zh-CN" altLang="en-US" sz="1200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163000" y="4054301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累计注册用户过千万</a:t>
            </a:r>
            <a:endParaRPr lang="en-US" altLang="zh-CN" sz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  <a:sym typeface="微软雅黑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业务连续五年实现</a:t>
            </a:r>
            <a:r>
              <a:rPr lang="en-US" altLang="zh-CN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100%</a:t>
            </a:r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增长</a:t>
            </a:r>
            <a:endParaRPr lang="zh-CN" altLang="en-US" sz="1200" dirty="0">
              <a:solidFill>
                <a:schemeClr val="bg1"/>
              </a:solidFill>
              <a:latin typeface="幼圆" pitchFamily="49" charset="-122"/>
              <a:ea typeface="幼圆" pitchFamily="49" charset="-122"/>
              <a:sym typeface="微软雅黑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027096" y="381503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D76331"/>
                </a:solidFill>
                <a:latin typeface="幼圆" pitchFamily="49" charset="-122"/>
                <a:ea typeface="幼圆" pitchFamily="49" charset="-122"/>
              </a:rPr>
              <a:t>8090</a:t>
            </a:r>
            <a:r>
              <a:rPr lang="zh-CN" altLang="en-US" sz="1200" b="1" dirty="0" smtClean="0">
                <a:solidFill>
                  <a:srgbClr val="D76331"/>
                </a:solidFill>
                <a:latin typeface="幼圆" pitchFamily="49" charset="-122"/>
                <a:ea typeface="幼圆" pitchFamily="49" charset="-122"/>
              </a:rPr>
              <a:t>页游</a:t>
            </a:r>
            <a:endParaRPr lang="en-US" altLang="zh-CN" sz="1200" b="1" dirty="0">
              <a:solidFill>
                <a:srgbClr val="D7633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467544" y="4050010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累计注册用户过百万</a:t>
            </a:r>
            <a:endParaRPr lang="en-US" altLang="zh-CN" sz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  <a:sym typeface="微软雅黑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专注于手机游戏研发与运营</a:t>
            </a:r>
            <a:endParaRPr lang="zh-CN" altLang="en-US" sz="1200" dirty="0">
              <a:solidFill>
                <a:schemeClr val="bg1"/>
              </a:solidFill>
              <a:latin typeface="幼圆" pitchFamily="49" charset="-122"/>
              <a:ea typeface="幼圆" pitchFamily="49" charset="-122"/>
              <a:sym typeface="微软雅黑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312590" y="38107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D76331"/>
                </a:solidFill>
                <a:latin typeface="幼圆" pitchFamily="49" charset="-122"/>
                <a:ea typeface="幼圆" pitchFamily="49" charset="-122"/>
              </a:rPr>
              <a:t>8090</a:t>
            </a:r>
            <a:r>
              <a:rPr lang="zh-CN" altLang="en-US" sz="1200" b="1" dirty="0" smtClean="0">
                <a:solidFill>
                  <a:srgbClr val="D76331"/>
                </a:solidFill>
                <a:latin typeface="幼圆" pitchFamily="49" charset="-122"/>
                <a:ea typeface="幼圆" pitchFamily="49" charset="-122"/>
              </a:rPr>
              <a:t>手游</a:t>
            </a:r>
            <a:endParaRPr lang="en-US" altLang="zh-CN" sz="1200" b="1" dirty="0">
              <a:solidFill>
                <a:srgbClr val="D7633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8044565" y="51470"/>
            <a:ext cx="91992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16200000" flipH="1" flipV="1">
            <a:off x="4301887" y="3012830"/>
            <a:ext cx="540000" cy="1800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50"/>
          <p:cNvGrpSpPr/>
          <p:nvPr/>
        </p:nvGrpSpPr>
        <p:grpSpPr>
          <a:xfrm>
            <a:off x="3915825" y="3134768"/>
            <a:ext cx="1224136" cy="578951"/>
            <a:chOff x="5373487" y="1105302"/>
            <a:chExt cx="796724" cy="775561"/>
          </a:xfrm>
        </p:grpSpPr>
        <p:sp>
          <p:nvSpPr>
            <p:cNvPr id="52" name="矩形 51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矩形 54"/>
          <p:cNvSpPr/>
          <p:nvPr/>
        </p:nvSpPr>
        <p:spPr>
          <a:xfrm>
            <a:off x="3296328" y="4054301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明星制作人</a:t>
            </a:r>
            <a:r>
              <a:rPr lang="en-US" altLang="zh-CN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&amp;</a:t>
            </a:r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技术团队</a:t>
            </a: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  <a:sym typeface="微软雅黑" pitchFamily="34" charset="-122"/>
              </a:rPr>
              <a:t>研发的产品形成系列化产业化</a:t>
            </a:r>
            <a:endParaRPr lang="zh-CN" altLang="en-US" sz="1200" dirty="0">
              <a:solidFill>
                <a:schemeClr val="bg1"/>
              </a:solidFill>
              <a:latin typeface="幼圆" pitchFamily="49" charset="-122"/>
              <a:ea typeface="幼圆" pitchFamily="49" charset="-122"/>
              <a:sym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160424" y="381503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solidFill>
                  <a:srgbClr val="D76331"/>
                </a:solidFill>
                <a:latin typeface="幼圆" pitchFamily="49" charset="-122"/>
                <a:ea typeface="幼圆" pitchFamily="49" charset="-122"/>
              </a:rPr>
              <a:t>研发中心</a:t>
            </a:r>
            <a:endParaRPr lang="en-US" altLang="zh-CN" sz="1200" b="1" dirty="0">
              <a:solidFill>
                <a:srgbClr val="D76331"/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5" cstate="print"/>
          <a:srcRect l="1174" r="1354"/>
          <a:stretch>
            <a:fillRect/>
          </a:stretch>
        </p:blipFill>
        <p:spPr bwMode="auto">
          <a:xfrm>
            <a:off x="4092184" y="3199110"/>
            <a:ext cx="982624" cy="41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791297" y="514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48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896" y="-20538"/>
            <a:ext cx="9137104" cy="404037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791297" y="514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H="1">
            <a:off x="903386" y="1239615"/>
            <a:ext cx="3141686" cy="1546289"/>
            <a:chOff x="5369938" y="1091594"/>
            <a:chExt cx="792542" cy="795843"/>
          </a:xfrm>
        </p:grpSpPr>
        <p:sp>
          <p:nvSpPr>
            <p:cNvPr id="34" name="矩形 33"/>
            <p:cNvSpPr/>
            <p:nvPr/>
          </p:nvSpPr>
          <p:spPr>
            <a:xfrm>
              <a:off x="5369938" y="1146299"/>
              <a:ext cx="771935" cy="741138"/>
            </a:xfrm>
            <a:prstGeom prst="rect">
              <a:avLst/>
            </a:prstGeom>
            <a:solidFill>
              <a:srgbClr val="893D1B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390544" y="1091594"/>
              <a:ext cx="771936" cy="741138"/>
            </a:xfrm>
            <a:prstGeom prst="rect">
              <a:avLst/>
            </a:prstGeom>
            <a:solidFill>
              <a:srgbClr val="D7633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flipH="1">
            <a:off x="4778349" y="1241485"/>
            <a:ext cx="3141686" cy="1546289"/>
            <a:chOff x="5369938" y="1091594"/>
            <a:chExt cx="792542" cy="795843"/>
          </a:xfrm>
        </p:grpSpPr>
        <p:sp>
          <p:nvSpPr>
            <p:cNvPr id="37" name="矩形 36"/>
            <p:cNvSpPr/>
            <p:nvPr/>
          </p:nvSpPr>
          <p:spPr>
            <a:xfrm>
              <a:off x="5369938" y="1146299"/>
              <a:ext cx="771935" cy="741138"/>
            </a:xfrm>
            <a:prstGeom prst="rect">
              <a:avLst/>
            </a:prstGeom>
            <a:solidFill>
              <a:srgbClr val="893D1B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390544" y="1091594"/>
              <a:ext cx="771936" cy="741138"/>
            </a:xfrm>
            <a:prstGeom prst="rect">
              <a:avLst/>
            </a:prstGeom>
            <a:solidFill>
              <a:srgbClr val="D7633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TextBox 101"/>
          <p:cNvSpPr txBox="1"/>
          <p:nvPr/>
        </p:nvSpPr>
        <p:spPr>
          <a:xfrm>
            <a:off x="895428" y="2166017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en-US" sz="11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暗黑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的认知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36784" y="2321825"/>
            <a:ext cx="7312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b="1" dirty="0" smtClean="0"/>
              <a:t>Best Diablo</a:t>
            </a:r>
            <a:endParaRPr lang="en-US" altLang="zh-CN" sz="900" b="1" dirty="0"/>
          </a:p>
        </p:txBody>
      </p:sp>
      <p:sp>
        <p:nvSpPr>
          <p:cNvPr id="41" name="Rectangle 51"/>
          <p:cNvSpPr/>
          <p:nvPr/>
        </p:nvSpPr>
        <p:spPr>
          <a:xfrm>
            <a:off x="1962248" y="1441333"/>
            <a:ext cx="20849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50"/>
              </a:spcBef>
              <a:spcAft>
                <a:spcPts val="375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团队成员均为暗黑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年老玩家，流淌着“暗黑”血液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750"/>
              </a:spcBef>
              <a:spcAft>
                <a:spcPts val="375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团队成员均参与页游制作，深谙“暗黑”之道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750"/>
              </a:spcBef>
              <a:spcAft>
                <a:spcPts val="375"/>
              </a:spcAft>
            </a:pPr>
            <a:endParaRPr 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27"/>
          <p:cNvSpPr txBox="1"/>
          <p:nvPr/>
        </p:nvSpPr>
        <p:spPr>
          <a:xfrm>
            <a:off x="4783247" y="218772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en-US" sz="11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优质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的产品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835499" y="2343536"/>
            <a:ext cx="9316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b="1" dirty="0" smtClean="0"/>
              <a:t>Perfect Product</a:t>
            </a:r>
            <a:endParaRPr lang="en-US" altLang="zh-CN" sz="900" b="1" dirty="0"/>
          </a:p>
        </p:txBody>
      </p:sp>
      <p:sp>
        <p:nvSpPr>
          <p:cNvPr id="44" name="Rectangle 51"/>
          <p:cNvSpPr/>
          <p:nvPr/>
        </p:nvSpPr>
        <p:spPr>
          <a:xfrm>
            <a:off x="5850067" y="1463044"/>
            <a:ext cx="20849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50"/>
              </a:spcBef>
              <a:spcAft>
                <a:spcPts val="375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两款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页游产品经验确保未来新品品质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750"/>
              </a:spcBef>
              <a:spcAft>
                <a:spcPts val="375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首款手游暗黑王座秉承公司研发传统天鸽互动巨资投入</a:t>
            </a:r>
            <a:endParaRPr 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>
            <a:off x="893398" y="2980367"/>
            <a:ext cx="3141686" cy="1546289"/>
            <a:chOff x="5369938" y="1091594"/>
            <a:chExt cx="792542" cy="795843"/>
          </a:xfrm>
        </p:grpSpPr>
        <p:sp>
          <p:nvSpPr>
            <p:cNvPr id="46" name="矩形 45"/>
            <p:cNvSpPr/>
            <p:nvPr/>
          </p:nvSpPr>
          <p:spPr>
            <a:xfrm>
              <a:off x="5369938" y="1146299"/>
              <a:ext cx="771935" cy="741138"/>
            </a:xfrm>
            <a:prstGeom prst="rect">
              <a:avLst/>
            </a:prstGeom>
            <a:solidFill>
              <a:srgbClr val="893D1B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5390544" y="1091594"/>
              <a:ext cx="771936" cy="741138"/>
            </a:xfrm>
            <a:prstGeom prst="rect">
              <a:avLst/>
            </a:prstGeom>
            <a:solidFill>
              <a:srgbClr val="D7633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135"/>
          <p:cNvSpPr txBox="1"/>
          <p:nvPr/>
        </p:nvSpPr>
        <p:spPr>
          <a:xfrm>
            <a:off x="885440" y="3906769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en-US" sz="11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强大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的团队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51842" y="4062577"/>
            <a:ext cx="9124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b="1" dirty="0" smtClean="0"/>
              <a:t>Excellent Team</a:t>
            </a:r>
            <a:endParaRPr lang="en-US" altLang="zh-CN" sz="900" b="1" dirty="0"/>
          </a:p>
        </p:txBody>
      </p:sp>
      <p:sp>
        <p:nvSpPr>
          <p:cNvPr id="50" name="Rectangle 51"/>
          <p:cNvSpPr/>
          <p:nvPr/>
        </p:nvSpPr>
        <p:spPr>
          <a:xfrm>
            <a:off x="1952260" y="3182085"/>
            <a:ext cx="20849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50"/>
              </a:spcBef>
              <a:spcAft>
                <a:spcPts val="375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经历过失败也创过辉煌的资深成员强强联手，打造最高效团队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750"/>
              </a:spcBef>
              <a:spcAft>
                <a:spcPts val="375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团队氛围和谐，擅长协同合作，多年来沉淀下高效的研发流程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750"/>
              </a:spcBef>
              <a:spcAft>
                <a:spcPts val="375"/>
              </a:spcAft>
            </a:pPr>
            <a:endParaRPr 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 flipH="1">
            <a:off x="4783247" y="2979415"/>
            <a:ext cx="3141686" cy="1546289"/>
            <a:chOff x="5369938" y="1091594"/>
            <a:chExt cx="792542" cy="795843"/>
          </a:xfrm>
        </p:grpSpPr>
        <p:sp>
          <p:nvSpPr>
            <p:cNvPr id="52" name="矩形 51"/>
            <p:cNvSpPr/>
            <p:nvPr/>
          </p:nvSpPr>
          <p:spPr>
            <a:xfrm>
              <a:off x="5369938" y="1146299"/>
              <a:ext cx="771935" cy="741138"/>
            </a:xfrm>
            <a:prstGeom prst="rect">
              <a:avLst/>
            </a:prstGeom>
            <a:solidFill>
              <a:srgbClr val="893D1B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5390544" y="1091594"/>
              <a:ext cx="771936" cy="741138"/>
            </a:xfrm>
            <a:prstGeom prst="rect">
              <a:avLst/>
            </a:prstGeom>
            <a:solidFill>
              <a:srgbClr val="D7633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Box 141"/>
          <p:cNvSpPr txBox="1"/>
          <p:nvPr/>
        </p:nvSpPr>
        <p:spPr>
          <a:xfrm>
            <a:off x="4758610" y="3908033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en-US" sz="11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尖端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的技术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72762" y="4063841"/>
            <a:ext cx="10406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b="1" dirty="0" smtClean="0"/>
              <a:t>Super Technology</a:t>
            </a:r>
            <a:endParaRPr lang="en-US" altLang="zh-CN" sz="900" b="1" dirty="0"/>
          </a:p>
        </p:txBody>
      </p:sp>
      <p:sp>
        <p:nvSpPr>
          <p:cNvPr id="56" name="Rectangle 51"/>
          <p:cNvSpPr/>
          <p:nvPr/>
        </p:nvSpPr>
        <p:spPr>
          <a:xfrm>
            <a:off x="5825430" y="3183349"/>
            <a:ext cx="20849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50"/>
              </a:spcBef>
              <a:spcAft>
                <a:spcPts val="375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使用业内跨平台兼容性最好的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U3D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引擎打磨最精致产品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750"/>
              </a:spcBef>
              <a:spcAft>
                <a:spcPts val="375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服务端成熟稳固，历经多款产品的上线打磨，拥有极强延展性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750"/>
              </a:spcBef>
              <a:spcAft>
                <a:spcPts val="375"/>
              </a:spcAft>
            </a:pPr>
            <a:endParaRPr 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7744" y="3075806"/>
            <a:ext cx="856384" cy="8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50" y="3067652"/>
            <a:ext cx="848662" cy="8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1324602"/>
            <a:ext cx="850534" cy="8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1125" y="1305552"/>
            <a:ext cx="859251" cy="8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937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7" name="Picture 9" descr="D:\Viper\暗黑奇迹ppt\新建文件夹\e9cc6857188a4d1b9e21de60fa24c6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1510"/>
            <a:ext cx="9131524" cy="2266156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 flipH="1" flipV="1">
            <a:off x="-27568" y="2675290"/>
            <a:ext cx="9216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2358802" y="4315167"/>
            <a:ext cx="1107996" cy="27699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ln w="127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版本留存测试</a:t>
            </a:r>
            <a:endParaRPr lang="en-US" altLang="zh-CN" sz="1200" b="1" dirty="0">
              <a:ln w="1270">
                <a:noFill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718943" y="4315167"/>
            <a:ext cx="1107996" cy="27699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ln w="127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渠道首发测试</a:t>
            </a:r>
            <a:endParaRPr lang="en-US" altLang="zh-CN" sz="1200" b="1" dirty="0">
              <a:ln w="1270">
                <a:noFill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351737" y="4315167"/>
            <a:ext cx="1107996" cy="27699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ln w="127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渠道平台公测</a:t>
            </a:r>
            <a:endParaRPr lang="en-US" altLang="zh-CN" sz="1200" b="1" dirty="0">
              <a:ln w="1270">
                <a:noFill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30610" y="4315167"/>
            <a:ext cx="1301959" cy="27699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ln w="127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Beta</a:t>
            </a:r>
            <a:r>
              <a:rPr lang="zh-CN" altLang="en-US" sz="1200" b="1" dirty="0" smtClean="0">
                <a:ln w="127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版技术测试</a:t>
            </a:r>
            <a:endParaRPr lang="en-US" altLang="zh-CN" sz="1200" b="1" dirty="0">
              <a:ln w="1270">
                <a:noFill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4058419" y="4315167"/>
            <a:ext cx="1107996" cy="27699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ln w="127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版本付费内测</a:t>
            </a:r>
            <a:endParaRPr lang="en-US" altLang="zh-CN" sz="1200" b="1" dirty="0">
              <a:ln w="1270">
                <a:noFill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1003040" y="2444927"/>
            <a:ext cx="551280" cy="536637"/>
            <a:chOff x="5373487" y="1105302"/>
            <a:chExt cx="796724" cy="775561"/>
          </a:xfrm>
        </p:grpSpPr>
        <p:sp>
          <p:nvSpPr>
            <p:cNvPr id="107" name="矩形 106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109"/>
          <p:cNvGrpSpPr/>
          <p:nvPr/>
        </p:nvGrpSpPr>
        <p:grpSpPr>
          <a:xfrm>
            <a:off x="2685657" y="2444927"/>
            <a:ext cx="551280" cy="536637"/>
            <a:chOff x="5373487" y="1105302"/>
            <a:chExt cx="796724" cy="775561"/>
          </a:xfrm>
        </p:grpSpPr>
        <p:sp>
          <p:nvSpPr>
            <p:cNvPr id="111" name="矩形 110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116"/>
          <p:cNvGrpSpPr/>
          <p:nvPr/>
        </p:nvGrpSpPr>
        <p:grpSpPr>
          <a:xfrm>
            <a:off x="4304792" y="2444927"/>
            <a:ext cx="551280" cy="536637"/>
            <a:chOff x="5373487" y="1105302"/>
            <a:chExt cx="796724" cy="775561"/>
          </a:xfrm>
        </p:grpSpPr>
        <p:sp>
          <p:nvSpPr>
            <p:cNvPr id="118" name="矩形 117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120"/>
          <p:cNvGrpSpPr/>
          <p:nvPr/>
        </p:nvGrpSpPr>
        <p:grpSpPr>
          <a:xfrm>
            <a:off x="5967560" y="2444927"/>
            <a:ext cx="551280" cy="536637"/>
            <a:chOff x="5373487" y="1105302"/>
            <a:chExt cx="796724" cy="775561"/>
          </a:xfrm>
        </p:grpSpPr>
        <p:sp>
          <p:nvSpPr>
            <p:cNvPr id="122" name="矩形 121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124"/>
          <p:cNvGrpSpPr/>
          <p:nvPr/>
        </p:nvGrpSpPr>
        <p:grpSpPr>
          <a:xfrm>
            <a:off x="7607229" y="2444927"/>
            <a:ext cx="551280" cy="536637"/>
            <a:chOff x="5373487" y="1105302"/>
            <a:chExt cx="796724" cy="775561"/>
          </a:xfrm>
        </p:grpSpPr>
        <p:sp>
          <p:nvSpPr>
            <p:cNvPr id="143" name="矩形 142"/>
            <p:cNvSpPr/>
            <p:nvPr/>
          </p:nvSpPr>
          <p:spPr>
            <a:xfrm>
              <a:off x="5373487" y="1160783"/>
              <a:ext cx="720080" cy="720080"/>
            </a:xfrm>
            <a:prstGeom prst="rect">
              <a:avLst/>
            </a:prstGeom>
            <a:solidFill>
              <a:srgbClr val="893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5450131" y="1105302"/>
              <a:ext cx="720080" cy="72008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68"/>
          <p:cNvGrpSpPr/>
          <p:nvPr/>
        </p:nvGrpSpPr>
        <p:grpSpPr>
          <a:xfrm>
            <a:off x="-16391" y="0"/>
            <a:ext cx="9216000" cy="472959"/>
            <a:chOff x="-16391" y="0"/>
            <a:chExt cx="9216000" cy="472959"/>
          </a:xfrm>
        </p:grpSpPr>
        <p:sp>
          <p:nvSpPr>
            <p:cNvPr id="6" name="矩形 5"/>
            <p:cNvSpPr/>
            <p:nvPr/>
          </p:nvSpPr>
          <p:spPr>
            <a:xfrm flipH="1" flipV="1">
              <a:off x="6896" y="0"/>
              <a:ext cx="9137104" cy="411510"/>
            </a:xfrm>
            <a:prstGeom prst="rect">
              <a:avLst/>
            </a:prstGeom>
            <a:solidFill>
              <a:srgbClr val="D763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 flipH="1" flipV="1">
              <a:off x="-16391" y="396714"/>
              <a:ext cx="9216000" cy="7624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47216" y="2530753"/>
            <a:ext cx="725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Adobe 繁黑體 Std B" pitchFamily="34" charset="-128"/>
                <a:ea typeface="Adobe 繁黑體 Std B" pitchFamily="34" charset="-128"/>
              </a:rPr>
              <a:t>6/30</a:t>
            </a:r>
            <a:endParaRPr lang="en-US" altLang="zh-CN" sz="1600" b="1" dirty="0">
              <a:solidFill>
                <a:schemeClr val="bg1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633116" y="2530753"/>
            <a:ext cx="725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Adobe 繁黑體 Std B" pitchFamily="34" charset="-128"/>
                <a:ea typeface="Adobe 繁黑體 Std B" pitchFamily="34" charset="-128"/>
              </a:rPr>
              <a:t>8/25</a:t>
            </a:r>
            <a:endParaRPr lang="en-US" altLang="zh-CN" sz="1600" b="1" dirty="0">
              <a:solidFill>
                <a:schemeClr val="bg1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48918" y="2537842"/>
            <a:ext cx="725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Adobe 繁黑體 Std B" pitchFamily="34" charset="-128"/>
                <a:ea typeface="Adobe 繁黑體 Std B" pitchFamily="34" charset="-128"/>
              </a:rPr>
              <a:t>10/2</a:t>
            </a:r>
            <a:endParaRPr lang="en-US" altLang="zh-CN" sz="1600" b="1" dirty="0">
              <a:solidFill>
                <a:schemeClr val="bg1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915768" y="2537842"/>
            <a:ext cx="725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Adobe 繁黑體 Std B" pitchFamily="34" charset="-128"/>
                <a:ea typeface="Adobe 繁黑體 Std B" pitchFamily="34" charset="-128"/>
              </a:rPr>
              <a:t>11/9</a:t>
            </a:r>
            <a:endParaRPr lang="en-US" altLang="zh-CN" sz="1600" b="1" dirty="0">
              <a:solidFill>
                <a:schemeClr val="bg1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562427" y="2530753"/>
            <a:ext cx="725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Adobe 繁黑體 Std B" pitchFamily="34" charset="-128"/>
                <a:ea typeface="Adobe 繁黑體 Std B" pitchFamily="34" charset="-128"/>
              </a:rPr>
              <a:t>12/1</a:t>
            </a:r>
            <a:endParaRPr lang="en-US" altLang="zh-CN" sz="1600" b="1" dirty="0">
              <a:solidFill>
                <a:schemeClr val="bg1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1285" y="3193459"/>
            <a:ext cx="1049613" cy="10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193459"/>
            <a:ext cx="1044000" cy="10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3193459"/>
            <a:ext cx="1044000" cy="10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4128" y="3193459"/>
            <a:ext cx="1045563" cy="10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0312" y="3200772"/>
            <a:ext cx="1045878" cy="10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52"/>
          <p:cNvSpPr txBox="1"/>
          <p:nvPr/>
        </p:nvSpPr>
        <p:spPr>
          <a:xfrm>
            <a:off x="191240" y="2960365"/>
            <a:ext cx="430887" cy="19442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 smtClean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暗黑王座手游排期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791297" y="514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研发时间周期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7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5"/>
          <p:cNvGrpSpPr/>
          <p:nvPr/>
        </p:nvGrpSpPr>
        <p:grpSpPr>
          <a:xfrm>
            <a:off x="438819" y="985077"/>
            <a:ext cx="895408" cy="408481"/>
            <a:chOff x="2070040" y="1923002"/>
            <a:chExt cx="423910" cy="408481"/>
          </a:xfrm>
        </p:grpSpPr>
        <p:grpSp>
          <p:nvGrpSpPr>
            <p:cNvPr id="3" name="组合 56"/>
            <p:cNvGrpSpPr/>
            <p:nvPr/>
          </p:nvGrpSpPr>
          <p:grpSpPr>
            <a:xfrm>
              <a:off x="2070040" y="1923002"/>
              <a:ext cx="419627" cy="408481"/>
              <a:chOff x="5373487" y="1105302"/>
              <a:chExt cx="796724" cy="775561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373487" y="1160783"/>
                <a:ext cx="720080" cy="720080"/>
              </a:xfrm>
              <a:prstGeom prst="rect">
                <a:avLst/>
              </a:prstGeom>
              <a:solidFill>
                <a:srgbClr val="893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450131" y="1105302"/>
                <a:ext cx="720080" cy="720080"/>
              </a:xfrm>
              <a:prstGeom prst="rect">
                <a:avLst/>
              </a:prstGeom>
              <a:solidFill>
                <a:srgbClr val="D76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2115105" y="1992629"/>
              <a:ext cx="3788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666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策划团队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60"/>
          <p:cNvGrpSpPr/>
          <p:nvPr/>
        </p:nvGrpSpPr>
        <p:grpSpPr>
          <a:xfrm>
            <a:off x="179512" y="1391067"/>
            <a:ext cx="2736885" cy="3323990"/>
            <a:chOff x="2070033" y="1919617"/>
            <a:chExt cx="426152" cy="418275"/>
          </a:xfrm>
        </p:grpSpPr>
        <p:grpSp>
          <p:nvGrpSpPr>
            <p:cNvPr id="6" name="组合 61"/>
            <p:cNvGrpSpPr/>
            <p:nvPr/>
          </p:nvGrpSpPr>
          <p:grpSpPr>
            <a:xfrm>
              <a:off x="2070033" y="1923002"/>
              <a:ext cx="426152" cy="408480"/>
              <a:chOff x="5373487" y="1105303"/>
              <a:chExt cx="809115" cy="77556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5373487" y="1160783"/>
                <a:ext cx="720080" cy="720080"/>
              </a:xfrm>
              <a:prstGeom prst="rect">
                <a:avLst/>
              </a:prstGeom>
              <a:solidFill>
                <a:srgbClr val="893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5446438" y="1105303"/>
                <a:ext cx="736164" cy="720080"/>
              </a:xfrm>
              <a:prstGeom prst="rect">
                <a:avLst/>
              </a:prstGeom>
              <a:solidFill>
                <a:srgbClr val="D76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2110408" y="1919617"/>
              <a:ext cx="385775" cy="418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芮钧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：</a:t>
              </a:r>
              <a:endParaRPr lang="en-US" altLang="zh-CN" sz="1000" b="1" dirty="0">
                <a:ln w="1143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毕业于南京大学，曾供职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于世纪天成、中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青宝、</a:t>
              </a:r>
              <a:r>
                <a:rPr lang="en-US" altLang="zh-CN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4399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等知名游戏公司。</a:t>
              </a:r>
              <a:endParaRPr lang="en-US" altLang="zh-CN" sz="1000" b="1" dirty="0">
                <a:ln w="1143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项目经验：</a:t>
              </a:r>
              <a:r>
                <a:rPr lang="en-US" altLang="zh-CN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神将三国</a:t>
              </a:r>
              <a:r>
                <a:rPr lang="en-US" altLang="zh-CN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、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冒险契约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 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、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 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七杀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、 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大话武林</a:t>
              </a:r>
              <a:r>
                <a:rPr lang="en-US" altLang="zh-CN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、</a:t>
              </a:r>
              <a:r>
                <a:rPr lang="en-US" altLang="zh-CN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全面回忆</a:t>
              </a:r>
              <a:r>
                <a:rPr lang="en-US" altLang="zh-CN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、</a:t>
              </a:r>
              <a:r>
                <a:rPr lang="en-US" altLang="zh-CN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异世邪君</a:t>
              </a:r>
              <a:r>
                <a:rPr lang="en-US" altLang="zh-CN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、</a:t>
              </a:r>
              <a:r>
                <a:rPr lang="en-US" altLang="zh-CN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武林英雄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</a:p>
            <a:p>
              <a:pPr>
                <a:lnSpc>
                  <a:spcPct val="150000"/>
                </a:lnSpc>
              </a:pPr>
              <a:endParaRPr lang="en-US" altLang="zh-CN" sz="1000" b="1" dirty="0" smtClean="0">
                <a:ln w="1143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陈韵：</a:t>
              </a:r>
              <a:endParaRPr lang="en-US" altLang="zh-CN" sz="1000" b="1" dirty="0" smtClean="0">
                <a:ln w="1143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多年游戏策划经验，曾带团制作过多款端游、页游和手游产品，对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U3D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环境下的产品设计，开发有深厚的经验积累。</a:t>
              </a:r>
              <a:endParaRPr lang="en-US" altLang="zh-CN" sz="1000" b="1" dirty="0" smtClean="0">
                <a:ln w="1143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项目经验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:《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自由星球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奇迹来了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</a:p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89"/>
          <p:cNvGrpSpPr/>
          <p:nvPr/>
        </p:nvGrpSpPr>
        <p:grpSpPr>
          <a:xfrm>
            <a:off x="3463155" y="987574"/>
            <a:ext cx="895408" cy="408481"/>
            <a:chOff x="2070040" y="1923002"/>
            <a:chExt cx="423910" cy="408481"/>
          </a:xfrm>
        </p:grpSpPr>
        <p:grpSp>
          <p:nvGrpSpPr>
            <p:cNvPr id="8" name="组合 91"/>
            <p:cNvGrpSpPr/>
            <p:nvPr/>
          </p:nvGrpSpPr>
          <p:grpSpPr>
            <a:xfrm>
              <a:off x="2070040" y="1923002"/>
              <a:ext cx="419627" cy="408481"/>
              <a:chOff x="5373487" y="1105302"/>
              <a:chExt cx="796724" cy="775561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5373487" y="1160783"/>
                <a:ext cx="720080" cy="720080"/>
              </a:xfrm>
              <a:prstGeom prst="rect">
                <a:avLst/>
              </a:prstGeom>
              <a:solidFill>
                <a:srgbClr val="893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5450131" y="1105302"/>
                <a:ext cx="720080" cy="720080"/>
              </a:xfrm>
              <a:prstGeom prst="rect">
                <a:avLst/>
              </a:prstGeom>
              <a:solidFill>
                <a:srgbClr val="D76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矩形 93"/>
            <p:cNvSpPr/>
            <p:nvPr/>
          </p:nvSpPr>
          <p:spPr>
            <a:xfrm>
              <a:off x="2115105" y="1992629"/>
              <a:ext cx="3788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666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美术团队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101"/>
          <p:cNvGrpSpPr/>
          <p:nvPr/>
        </p:nvGrpSpPr>
        <p:grpSpPr>
          <a:xfrm>
            <a:off x="3203848" y="1393565"/>
            <a:ext cx="2736885" cy="3273041"/>
            <a:chOff x="2070033" y="1919618"/>
            <a:chExt cx="426152" cy="411864"/>
          </a:xfrm>
        </p:grpSpPr>
        <p:grpSp>
          <p:nvGrpSpPr>
            <p:cNvPr id="10" name="组合 104"/>
            <p:cNvGrpSpPr/>
            <p:nvPr/>
          </p:nvGrpSpPr>
          <p:grpSpPr>
            <a:xfrm>
              <a:off x="2070033" y="1923002"/>
              <a:ext cx="426152" cy="408480"/>
              <a:chOff x="5373487" y="1105303"/>
              <a:chExt cx="809115" cy="775560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5373487" y="1160783"/>
                <a:ext cx="720080" cy="720080"/>
              </a:xfrm>
              <a:prstGeom prst="rect">
                <a:avLst/>
              </a:prstGeom>
              <a:solidFill>
                <a:srgbClr val="893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5446438" y="1105303"/>
                <a:ext cx="736164" cy="720080"/>
              </a:xfrm>
              <a:prstGeom prst="rect">
                <a:avLst/>
              </a:prstGeom>
              <a:solidFill>
                <a:srgbClr val="D76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矩形 105"/>
            <p:cNvSpPr/>
            <p:nvPr/>
          </p:nvSpPr>
          <p:spPr>
            <a:xfrm>
              <a:off x="2110408" y="1919618"/>
              <a:ext cx="385775" cy="360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苏杨：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曾任南京水晶石数字科技有限公司美术总监，参与过多个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CG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，动画及游戏制作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项目经验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:《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天下三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、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亚青会吉祥物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，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青奥会吉祥物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</a:p>
            <a:p>
              <a:pPr>
                <a:lnSpc>
                  <a:spcPct val="150000"/>
                </a:lnSpc>
              </a:pPr>
              <a:endParaRPr lang="zh-CN" altLang="en-US" sz="1000" b="1" dirty="0" smtClean="0">
                <a:ln w="1143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奚罕斌：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曾任 上海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KONAMI  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首席原画，上海盛大美术总监。从业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15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年，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创立诺玩至今。 </a:t>
              </a:r>
              <a:b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</a:b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项目经验：</a:t>
              </a:r>
              <a:endParaRPr lang="en-US" altLang="zh-CN" sz="1000" b="1" dirty="0" smtClean="0">
                <a:ln w="1143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盛大赛车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等众多项目负责人 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12"/>
          <p:cNvGrpSpPr/>
          <p:nvPr/>
        </p:nvGrpSpPr>
        <p:grpSpPr>
          <a:xfrm>
            <a:off x="6459907" y="980944"/>
            <a:ext cx="895408" cy="408481"/>
            <a:chOff x="2070040" y="1923002"/>
            <a:chExt cx="423910" cy="408481"/>
          </a:xfrm>
        </p:grpSpPr>
        <p:grpSp>
          <p:nvGrpSpPr>
            <p:cNvPr id="12" name="组合 113"/>
            <p:cNvGrpSpPr/>
            <p:nvPr/>
          </p:nvGrpSpPr>
          <p:grpSpPr>
            <a:xfrm>
              <a:off x="2070040" y="1923002"/>
              <a:ext cx="419627" cy="408481"/>
              <a:chOff x="5373487" y="1105302"/>
              <a:chExt cx="796724" cy="775561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5373487" y="1160783"/>
                <a:ext cx="720080" cy="720080"/>
              </a:xfrm>
              <a:prstGeom prst="rect">
                <a:avLst/>
              </a:prstGeom>
              <a:solidFill>
                <a:srgbClr val="893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5450131" y="1105302"/>
                <a:ext cx="720080" cy="720080"/>
              </a:xfrm>
              <a:prstGeom prst="rect">
                <a:avLst/>
              </a:prstGeom>
              <a:solidFill>
                <a:srgbClr val="D76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5" name="矩形 114"/>
            <p:cNvSpPr/>
            <p:nvPr/>
          </p:nvSpPr>
          <p:spPr>
            <a:xfrm>
              <a:off x="2115105" y="1992629"/>
              <a:ext cx="3788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666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程序团队</a:t>
              </a:r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6"/>
          <p:cNvGrpSpPr/>
          <p:nvPr/>
        </p:nvGrpSpPr>
        <p:grpSpPr>
          <a:xfrm>
            <a:off x="6200600" y="1386935"/>
            <a:ext cx="2736885" cy="3273041"/>
            <a:chOff x="2070033" y="1919618"/>
            <a:chExt cx="426152" cy="411864"/>
          </a:xfrm>
        </p:grpSpPr>
        <p:grpSp>
          <p:nvGrpSpPr>
            <p:cNvPr id="14" name="组合 127"/>
            <p:cNvGrpSpPr/>
            <p:nvPr/>
          </p:nvGrpSpPr>
          <p:grpSpPr>
            <a:xfrm>
              <a:off x="2070033" y="1923002"/>
              <a:ext cx="426152" cy="408480"/>
              <a:chOff x="5373487" y="1105303"/>
              <a:chExt cx="809115" cy="775560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5373487" y="1160783"/>
                <a:ext cx="720080" cy="720080"/>
              </a:xfrm>
              <a:prstGeom prst="rect">
                <a:avLst/>
              </a:prstGeom>
              <a:solidFill>
                <a:srgbClr val="893D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5446438" y="1105303"/>
                <a:ext cx="736164" cy="720080"/>
              </a:xfrm>
              <a:prstGeom prst="rect">
                <a:avLst/>
              </a:prstGeom>
              <a:solidFill>
                <a:srgbClr val="D76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9" name="矩形 128"/>
            <p:cNvSpPr/>
            <p:nvPr/>
          </p:nvSpPr>
          <p:spPr>
            <a:xfrm>
              <a:off x="2110408" y="1919618"/>
              <a:ext cx="385775" cy="360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肖敬尧：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北京大学硕士。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《VS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竞技平台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创始人之一，曾自主创业，主导开发三款大型网页游戏，后任职多玩游戏公司高级经理。</a:t>
              </a:r>
              <a:b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</a:b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项目经验：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《VS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竞技平台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仙侠西游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</a:p>
            <a:p>
              <a:pPr>
                <a:lnSpc>
                  <a:spcPct val="150000"/>
                </a:lnSpc>
              </a:pPr>
              <a:endParaRPr lang="en-US" altLang="zh-CN" sz="1000" b="1" dirty="0" smtClean="0">
                <a:ln w="1143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杨磊：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游戏从业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10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年，熟悉多平台开发环境，对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U3D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环境下的产品开发有深刻理解。曾供职于游趣网络，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4399.</a:t>
              </a:r>
              <a:b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</a:b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项目经验：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苍生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、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自由星球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、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《</a:t>
              </a:r>
              <a:r>
                <a:rPr lang="zh-CN" altLang="en-US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奇迹来了</a:t>
              </a:r>
              <a:r>
                <a:rPr lang="en-US" altLang="zh-CN" sz="10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》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2" name="矩形 131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6" name="Picture 4" descr="F:\千图网\ooopic_1390579392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7" y="77105"/>
            <a:ext cx="257299" cy="257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/>
          <p:cNvSpPr txBox="1"/>
          <p:nvPr/>
        </p:nvSpPr>
        <p:spPr>
          <a:xfrm>
            <a:off x="678376" y="34727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POWERPOINT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791297" y="514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核心人员介绍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21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 flipV="1">
            <a:off x="-33608" y="5072822"/>
            <a:ext cx="9180000" cy="76245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8"/>
          <p:cNvSpPr>
            <a:spLocks noEditPoints="1"/>
          </p:cNvSpPr>
          <p:nvPr/>
        </p:nvSpPr>
        <p:spPr bwMode="auto">
          <a:xfrm>
            <a:off x="15897" y="410161"/>
            <a:ext cx="9109738" cy="4630329"/>
          </a:xfrm>
          <a:custGeom>
            <a:avLst/>
            <a:gdLst>
              <a:gd name="T0" fmla="*/ 669 w 1588"/>
              <a:gd name="T1" fmla="*/ 1 h 644"/>
              <a:gd name="T2" fmla="*/ 550 w 1588"/>
              <a:gd name="T3" fmla="*/ 76 h 644"/>
              <a:gd name="T4" fmla="*/ 636 w 1588"/>
              <a:gd name="T5" fmla="*/ 94 h 644"/>
              <a:gd name="T6" fmla="*/ 560 w 1588"/>
              <a:gd name="T7" fmla="*/ 395 h 644"/>
              <a:gd name="T8" fmla="*/ 454 w 1588"/>
              <a:gd name="T9" fmla="*/ 344 h 644"/>
              <a:gd name="T10" fmla="*/ 360 w 1588"/>
              <a:gd name="T11" fmla="*/ 265 h 644"/>
              <a:gd name="T12" fmla="*/ 481 w 1588"/>
              <a:gd name="T13" fmla="*/ 197 h 644"/>
              <a:gd name="T14" fmla="*/ 525 w 1588"/>
              <a:gd name="T15" fmla="*/ 165 h 644"/>
              <a:gd name="T16" fmla="*/ 464 w 1588"/>
              <a:gd name="T17" fmla="*/ 122 h 644"/>
              <a:gd name="T18" fmla="*/ 384 w 1588"/>
              <a:gd name="T19" fmla="*/ 110 h 644"/>
              <a:gd name="T20" fmla="*/ 439 w 1588"/>
              <a:gd name="T21" fmla="*/ 94 h 644"/>
              <a:gd name="T22" fmla="*/ 507 w 1588"/>
              <a:gd name="T23" fmla="*/ 103 h 644"/>
              <a:gd name="T24" fmla="*/ 372 w 1588"/>
              <a:gd name="T25" fmla="*/ 81 h 644"/>
              <a:gd name="T26" fmla="*/ 273 w 1588"/>
              <a:gd name="T27" fmla="*/ 68 h 644"/>
              <a:gd name="T28" fmla="*/ 175 w 1588"/>
              <a:gd name="T29" fmla="*/ 86 h 644"/>
              <a:gd name="T30" fmla="*/ 38 w 1588"/>
              <a:gd name="T31" fmla="*/ 108 h 644"/>
              <a:gd name="T32" fmla="*/ 95 w 1588"/>
              <a:gd name="T33" fmla="*/ 136 h 644"/>
              <a:gd name="T34" fmla="*/ 227 w 1588"/>
              <a:gd name="T35" fmla="*/ 210 h 644"/>
              <a:gd name="T36" fmla="*/ 347 w 1588"/>
              <a:gd name="T37" fmla="*/ 324 h 644"/>
              <a:gd name="T38" fmla="*/ 453 w 1588"/>
              <a:gd name="T39" fmla="*/ 466 h 644"/>
              <a:gd name="T40" fmla="*/ 467 w 1588"/>
              <a:gd name="T41" fmla="*/ 634 h 644"/>
              <a:gd name="T42" fmla="*/ 523 w 1588"/>
              <a:gd name="T43" fmla="*/ 539 h 644"/>
              <a:gd name="T44" fmla="*/ 417 w 1588"/>
              <a:gd name="T45" fmla="*/ 208 h 644"/>
              <a:gd name="T46" fmla="*/ 383 w 1588"/>
              <a:gd name="T47" fmla="*/ 182 h 644"/>
              <a:gd name="T48" fmla="*/ 473 w 1588"/>
              <a:gd name="T49" fmla="*/ 315 h 644"/>
              <a:gd name="T50" fmla="*/ 371 w 1588"/>
              <a:gd name="T51" fmla="*/ 67 h 644"/>
              <a:gd name="T52" fmla="*/ 747 w 1588"/>
              <a:gd name="T53" fmla="*/ 148 h 644"/>
              <a:gd name="T54" fmla="*/ 771 w 1588"/>
              <a:gd name="T55" fmla="*/ 169 h 644"/>
              <a:gd name="T56" fmla="*/ 34 w 1588"/>
              <a:gd name="T57" fmla="*/ 158 h 644"/>
              <a:gd name="T58" fmla="*/ 296 w 1588"/>
              <a:gd name="T59" fmla="*/ 52 h 644"/>
              <a:gd name="T60" fmla="*/ 339 w 1588"/>
              <a:gd name="T61" fmla="*/ 62 h 644"/>
              <a:gd name="T62" fmla="*/ 1446 w 1588"/>
              <a:gd name="T63" fmla="*/ 433 h 644"/>
              <a:gd name="T64" fmla="*/ 1384 w 1588"/>
              <a:gd name="T65" fmla="*/ 243 h 644"/>
              <a:gd name="T66" fmla="*/ 1518 w 1588"/>
              <a:gd name="T67" fmla="*/ 83 h 644"/>
              <a:gd name="T68" fmla="*/ 1358 w 1588"/>
              <a:gd name="T69" fmla="*/ 73 h 644"/>
              <a:gd name="T70" fmla="*/ 1155 w 1588"/>
              <a:gd name="T71" fmla="*/ 76 h 644"/>
              <a:gd name="T72" fmla="*/ 1088 w 1588"/>
              <a:gd name="T73" fmla="*/ 72 h 644"/>
              <a:gd name="T74" fmla="*/ 947 w 1588"/>
              <a:gd name="T75" fmla="*/ 107 h 644"/>
              <a:gd name="T76" fmla="*/ 861 w 1588"/>
              <a:gd name="T77" fmla="*/ 118 h 644"/>
              <a:gd name="T78" fmla="*/ 819 w 1588"/>
              <a:gd name="T79" fmla="*/ 152 h 644"/>
              <a:gd name="T80" fmla="*/ 796 w 1588"/>
              <a:gd name="T81" fmla="*/ 210 h 644"/>
              <a:gd name="T82" fmla="*/ 899 w 1588"/>
              <a:gd name="T83" fmla="*/ 227 h 644"/>
              <a:gd name="T84" fmla="*/ 780 w 1588"/>
              <a:gd name="T85" fmla="*/ 234 h 644"/>
              <a:gd name="T86" fmla="*/ 826 w 1588"/>
              <a:gd name="T87" fmla="*/ 383 h 644"/>
              <a:gd name="T88" fmla="*/ 957 w 1588"/>
              <a:gd name="T89" fmla="*/ 471 h 644"/>
              <a:gd name="T90" fmla="*/ 968 w 1588"/>
              <a:gd name="T91" fmla="*/ 313 h 644"/>
              <a:gd name="T92" fmla="*/ 1085 w 1588"/>
              <a:gd name="T93" fmla="*/ 289 h 644"/>
              <a:gd name="T94" fmla="*/ 1230 w 1588"/>
              <a:gd name="T95" fmla="*/ 338 h 644"/>
              <a:gd name="T96" fmla="*/ 1316 w 1588"/>
              <a:gd name="T97" fmla="*/ 229 h 644"/>
              <a:gd name="T98" fmla="*/ 1422 w 1588"/>
              <a:gd name="T99" fmla="*/ 191 h 644"/>
              <a:gd name="T100" fmla="*/ 1480 w 1588"/>
              <a:gd name="T101" fmla="*/ 138 h 644"/>
              <a:gd name="T102" fmla="*/ 909 w 1588"/>
              <a:gd name="T103" fmla="*/ 200 h 644"/>
              <a:gd name="T104" fmla="*/ 989 w 1588"/>
              <a:gd name="T105" fmla="*/ 197 h 644"/>
              <a:gd name="T106" fmla="*/ 1392 w 1588"/>
              <a:gd name="T107" fmla="*/ 450 h 644"/>
              <a:gd name="T108" fmla="*/ 1332 w 1588"/>
              <a:gd name="T109" fmla="*/ 548 h 644"/>
              <a:gd name="T110" fmla="*/ 852 w 1588"/>
              <a:gd name="T111" fmla="*/ 228 h 644"/>
              <a:gd name="T112" fmla="*/ 1576 w 1588"/>
              <a:gd name="T113" fmla="*/ 568 h 644"/>
              <a:gd name="T114" fmla="*/ 1271 w 1588"/>
              <a:gd name="T115" fmla="*/ 427 h 644"/>
              <a:gd name="T116" fmla="*/ 1328 w 1588"/>
              <a:gd name="T117" fmla="*/ 408 h 644"/>
              <a:gd name="T118" fmla="*/ 1337 w 1588"/>
              <a:gd name="T119" fmla="*/ 332 h 644"/>
              <a:gd name="T120" fmla="*/ 1306 w 1588"/>
              <a:gd name="T121" fmla="*/ 365 h 644"/>
              <a:gd name="T122" fmla="*/ 977 w 1588"/>
              <a:gd name="T123" fmla="*/ 48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8" h="644">
                <a:moveTo>
                  <a:pt x="436" y="288"/>
                </a:moveTo>
                <a:cubicBezTo>
                  <a:pt x="440" y="287"/>
                  <a:pt x="437" y="284"/>
                  <a:pt x="434" y="284"/>
                </a:cubicBezTo>
                <a:cubicBezTo>
                  <a:pt x="431" y="284"/>
                  <a:pt x="431" y="289"/>
                  <a:pt x="436" y="288"/>
                </a:cubicBezTo>
                <a:close/>
                <a:moveTo>
                  <a:pt x="436" y="315"/>
                </a:moveTo>
                <a:cubicBezTo>
                  <a:pt x="432" y="316"/>
                  <a:pt x="433" y="323"/>
                  <a:pt x="437" y="322"/>
                </a:cubicBezTo>
                <a:cubicBezTo>
                  <a:pt x="442" y="320"/>
                  <a:pt x="439" y="315"/>
                  <a:pt x="436" y="315"/>
                </a:cubicBezTo>
                <a:close/>
                <a:moveTo>
                  <a:pt x="667" y="76"/>
                </a:moveTo>
                <a:cubicBezTo>
                  <a:pt x="668" y="76"/>
                  <a:pt x="673" y="77"/>
                  <a:pt x="673" y="79"/>
                </a:cubicBezTo>
                <a:cubicBezTo>
                  <a:pt x="673" y="82"/>
                  <a:pt x="675" y="85"/>
                  <a:pt x="680" y="84"/>
                </a:cubicBezTo>
                <a:cubicBezTo>
                  <a:pt x="685" y="83"/>
                  <a:pt x="684" y="79"/>
                  <a:pt x="683" y="78"/>
                </a:cubicBezTo>
                <a:cubicBezTo>
                  <a:pt x="682" y="77"/>
                  <a:pt x="681" y="75"/>
                  <a:pt x="680" y="73"/>
                </a:cubicBezTo>
                <a:cubicBezTo>
                  <a:pt x="679" y="71"/>
                  <a:pt x="680" y="69"/>
                  <a:pt x="685" y="68"/>
                </a:cubicBezTo>
                <a:cubicBezTo>
                  <a:pt x="690" y="68"/>
                  <a:pt x="697" y="70"/>
                  <a:pt x="697" y="66"/>
                </a:cubicBezTo>
                <a:cubicBezTo>
                  <a:pt x="697" y="62"/>
                  <a:pt x="697" y="58"/>
                  <a:pt x="699" y="56"/>
                </a:cubicBezTo>
                <a:cubicBezTo>
                  <a:pt x="700" y="53"/>
                  <a:pt x="703" y="52"/>
                  <a:pt x="702" y="51"/>
                </a:cubicBezTo>
                <a:cubicBezTo>
                  <a:pt x="700" y="50"/>
                  <a:pt x="698" y="52"/>
                  <a:pt x="696" y="48"/>
                </a:cubicBezTo>
                <a:cubicBezTo>
                  <a:pt x="694" y="45"/>
                  <a:pt x="697" y="42"/>
                  <a:pt x="699" y="40"/>
                </a:cubicBezTo>
                <a:cubicBezTo>
                  <a:pt x="701" y="39"/>
                  <a:pt x="712" y="29"/>
                  <a:pt x="718" y="27"/>
                </a:cubicBezTo>
                <a:cubicBezTo>
                  <a:pt x="724" y="26"/>
                  <a:pt x="728" y="20"/>
                  <a:pt x="724" y="19"/>
                </a:cubicBezTo>
                <a:cubicBezTo>
                  <a:pt x="720" y="18"/>
                  <a:pt x="712" y="15"/>
                  <a:pt x="706" y="19"/>
                </a:cubicBezTo>
                <a:cubicBezTo>
                  <a:pt x="701" y="23"/>
                  <a:pt x="698" y="27"/>
                  <a:pt x="692" y="26"/>
                </a:cubicBezTo>
                <a:cubicBezTo>
                  <a:pt x="686" y="25"/>
                  <a:pt x="687" y="26"/>
                  <a:pt x="686" y="19"/>
                </a:cubicBezTo>
                <a:cubicBezTo>
                  <a:pt x="686" y="12"/>
                  <a:pt x="680" y="0"/>
                  <a:pt x="674" y="0"/>
                </a:cubicBezTo>
                <a:cubicBezTo>
                  <a:pt x="669" y="1"/>
                  <a:pt x="669" y="1"/>
                  <a:pt x="669" y="1"/>
                </a:cubicBezTo>
                <a:cubicBezTo>
                  <a:pt x="669" y="1"/>
                  <a:pt x="576" y="1"/>
                  <a:pt x="573" y="4"/>
                </a:cubicBezTo>
                <a:cubicBezTo>
                  <a:pt x="570" y="7"/>
                  <a:pt x="567" y="14"/>
                  <a:pt x="564" y="12"/>
                </a:cubicBezTo>
                <a:cubicBezTo>
                  <a:pt x="562" y="10"/>
                  <a:pt x="561" y="5"/>
                  <a:pt x="558" y="7"/>
                </a:cubicBezTo>
                <a:cubicBezTo>
                  <a:pt x="554" y="9"/>
                  <a:pt x="557" y="14"/>
                  <a:pt x="554" y="18"/>
                </a:cubicBezTo>
                <a:cubicBezTo>
                  <a:pt x="551" y="21"/>
                  <a:pt x="543" y="21"/>
                  <a:pt x="540" y="20"/>
                </a:cubicBezTo>
                <a:cubicBezTo>
                  <a:pt x="538" y="18"/>
                  <a:pt x="535" y="17"/>
                  <a:pt x="525" y="18"/>
                </a:cubicBezTo>
                <a:cubicBezTo>
                  <a:pt x="515" y="18"/>
                  <a:pt x="504" y="21"/>
                  <a:pt x="506" y="24"/>
                </a:cubicBezTo>
                <a:cubicBezTo>
                  <a:pt x="508" y="27"/>
                  <a:pt x="502" y="29"/>
                  <a:pt x="500" y="28"/>
                </a:cubicBezTo>
                <a:cubicBezTo>
                  <a:pt x="498" y="26"/>
                  <a:pt x="490" y="29"/>
                  <a:pt x="491" y="33"/>
                </a:cubicBezTo>
                <a:cubicBezTo>
                  <a:pt x="491" y="36"/>
                  <a:pt x="489" y="39"/>
                  <a:pt x="485" y="38"/>
                </a:cubicBezTo>
                <a:cubicBezTo>
                  <a:pt x="481" y="38"/>
                  <a:pt x="478" y="40"/>
                  <a:pt x="477" y="43"/>
                </a:cubicBezTo>
                <a:cubicBezTo>
                  <a:pt x="477" y="45"/>
                  <a:pt x="468" y="47"/>
                  <a:pt x="467" y="47"/>
                </a:cubicBezTo>
                <a:cubicBezTo>
                  <a:pt x="466" y="47"/>
                  <a:pt x="454" y="47"/>
                  <a:pt x="458" y="50"/>
                </a:cubicBezTo>
                <a:cubicBezTo>
                  <a:pt x="461" y="52"/>
                  <a:pt x="463" y="50"/>
                  <a:pt x="467" y="51"/>
                </a:cubicBezTo>
                <a:cubicBezTo>
                  <a:pt x="471" y="52"/>
                  <a:pt x="474" y="57"/>
                  <a:pt x="476" y="58"/>
                </a:cubicBezTo>
                <a:cubicBezTo>
                  <a:pt x="478" y="59"/>
                  <a:pt x="480" y="58"/>
                  <a:pt x="482" y="57"/>
                </a:cubicBezTo>
                <a:cubicBezTo>
                  <a:pt x="483" y="55"/>
                  <a:pt x="485" y="50"/>
                  <a:pt x="485" y="50"/>
                </a:cubicBezTo>
                <a:cubicBezTo>
                  <a:pt x="485" y="50"/>
                  <a:pt x="485" y="55"/>
                  <a:pt x="488" y="56"/>
                </a:cubicBezTo>
                <a:cubicBezTo>
                  <a:pt x="491" y="57"/>
                  <a:pt x="498" y="55"/>
                  <a:pt x="500" y="55"/>
                </a:cubicBezTo>
                <a:cubicBezTo>
                  <a:pt x="502" y="56"/>
                  <a:pt x="514" y="57"/>
                  <a:pt x="518" y="59"/>
                </a:cubicBezTo>
                <a:cubicBezTo>
                  <a:pt x="521" y="60"/>
                  <a:pt x="529" y="61"/>
                  <a:pt x="531" y="65"/>
                </a:cubicBezTo>
                <a:cubicBezTo>
                  <a:pt x="533" y="68"/>
                  <a:pt x="534" y="79"/>
                  <a:pt x="535" y="80"/>
                </a:cubicBezTo>
                <a:cubicBezTo>
                  <a:pt x="536" y="82"/>
                  <a:pt x="541" y="76"/>
                  <a:pt x="542" y="75"/>
                </a:cubicBezTo>
                <a:cubicBezTo>
                  <a:pt x="543" y="74"/>
                  <a:pt x="548" y="75"/>
                  <a:pt x="550" y="76"/>
                </a:cubicBezTo>
                <a:cubicBezTo>
                  <a:pt x="551" y="78"/>
                  <a:pt x="555" y="82"/>
                  <a:pt x="555" y="84"/>
                </a:cubicBezTo>
                <a:cubicBezTo>
                  <a:pt x="555" y="86"/>
                  <a:pt x="554" y="89"/>
                  <a:pt x="553" y="88"/>
                </a:cubicBezTo>
                <a:cubicBezTo>
                  <a:pt x="551" y="87"/>
                  <a:pt x="549" y="87"/>
                  <a:pt x="550" y="85"/>
                </a:cubicBezTo>
                <a:cubicBezTo>
                  <a:pt x="551" y="83"/>
                  <a:pt x="551" y="79"/>
                  <a:pt x="549" y="79"/>
                </a:cubicBezTo>
                <a:cubicBezTo>
                  <a:pt x="547" y="79"/>
                  <a:pt x="545" y="79"/>
                  <a:pt x="545" y="79"/>
                </a:cubicBezTo>
                <a:cubicBezTo>
                  <a:pt x="545" y="79"/>
                  <a:pt x="542" y="78"/>
                  <a:pt x="539" y="81"/>
                </a:cubicBezTo>
                <a:cubicBezTo>
                  <a:pt x="536" y="85"/>
                  <a:pt x="538" y="89"/>
                  <a:pt x="540" y="89"/>
                </a:cubicBezTo>
                <a:cubicBezTo>
                  <a:pt x="542" y="89"/>
                  <a:pt x="546" y="89"/>
                  <a:pt x="546" y="90"/>
                </a:cubicBezTo>
                <a:cubicBezTo>
                  <a:pt x="546" y="91"/>
                  <a:pt x="542" y="94"/>
                  <a:pt x="542" y="96"/>
                </a:cubicBezTo>
                <a:cubicBezTo>
                  <a:pt x="542" y="98"/>
                  <a:pt x="546" y="104"/>
                  <a:pt x="547" y="105"/>
                </a:cubicBezTo>
                <a:cubicBezTo>
                  <a:pt x="548" y="106"/>
                  <a:pt x="553" y="107"/>
                  <a:pt x="554" y="108"/>
                </a:cubicBezTo>
                <a:cubicBezTo>
                  <a:pt x="556" y="108"/>
                  <a:pt x="551" y="108"/>
                  <a:pt x="552" y="110"/>
                </a:cubicBezTo>
                <a:cubicBezTo>
                  <a:pt x="553" y="112"/>
                  <a:pt x="555" y="116"/>
                  <a:pt x="558" y="117"/>
                </a:cubicBezTo>
                <a:cubicBezTo>
                  <a:pt x="561" y="118"/>
                  <a:pt x="569" y="123"/>
                  <a:pt x="570" y="125"/>
                </a:cubicBezTo>
                <a:cubicBezTo>
                  <a:pt x="571" y="127"/>
                  <a:pt x="577" y="123"/>
                  <a:pt x="578" y="123"/>
                </a:cubicBezTo>
                <a:cubicBezTo>
                  <a:pt x="579" y="123"/>
                  <a:pt x="579" y="128"/>
                  <a:pt x="583" y="128"/>
                </a:cubicBezTo>
                <a:cubicBezTo>
                  <a:pt x="586" y="129"/>
                  <a:pt x="587" y="128"/>
                  <a:pt x="590" y="126"/>
                </a:cubicBezTo>
                <a:cubicBezTo>
                  <a:pt x="593" y="123"/>
                  <a:pt x="593" y="120"/>
                  <a:pt x="593" y="118"/>
                </a:cubicBezTo>
                <a:cubicBezTo>
                  <a:pt x="593" y="116"/>
                  <a:pt x="593" y="114"/>
                  <a:pt x="596" y="115"/>
                </a:cubicBezTo>
                <a:cubicBezTo>
                  <a:pt x="600" y="116"/>
                  <a:pt x="601" y="114"/>
                  <a:pt x="601" y="112"/>
                </a:cubicBezTo>
                <a:cubicBezTo>
                  <a:pt x="601" y="109"/>
                  <a:pt x="598" y="106"/>
                  <a:pt x="603" y="105"/>
                </a:cubicBezTo>
                <a:cubicBezTo>
                  <a:pt x="609" y="105"/>
                  <a:pt x="611" y="101"/>
                  <a:pt x="615" y="101"/>
                </a:cubicBezTo>
                <a:cubicBezTo>
                  <a:pt x="618" y="101"/>
                  <a:pt x="627" y="103"/>
                  <a:pt x="628" y="101"/>
                </a:cubicBezTo>
                <a:cubicBezTo>
                  <a:pt x="629" y="100"/>
                  <a:pt x="633" y="94"/>
                  <a:pt x="636" y="94"/>
                </a:cubicBezTo>
                <a:cubicBezTo>
                  <a:pt x="639" y="94"/>
                  <a:pt x="646" y="93"/>
                  <a:pt x="653" y="92"/>
                </a:cubicBezTo>
                <a:cubicBezTo>
                  <a:pt x="659" y="91"/>
                  <a:pt x="666" y="88"/>
                  <a:pt x="669" y="88"/>
                </a:cubicBezTo>
                <a:cubicBezTo>
                  <a:pt x="671" y="88"/>
                  <a:pt x="676" y="88"/>
                  <a:pt x="675" y="86"/>
                </a:cubicBezTo>
                <a:cubicBezTo>
                  <a:pt x="673" y="85"/>
                  <a:pt x="670" y="81"/>
                  <a:pt x="667" y="81"/>
                </a:cubicBezTo>
                <a:cubicBezTo>
                  <a:pt x="663" y="81"/>
                  <a:pt x="666" y="76"/>
                  <a:pt x="667" y="76"/>
                </a:cubicBezTo>
                <a:close/>
                <a:moveTo>
                  <a:pt x="447" y="305"/>
                </a:moveTo>
                <a:cubicBezTo>
                  <a:pt x="447" y="304"/>
                  <a:pt x="443" y="300"/>
                  <a:pt x="440" y="300"/>
                </a:cubicBezTo>
                <a:cubicBezTo>
                  <a:pt x="437" y="300"/>
                  <a:pt x="432" y="297"/>
                  <a:pt x="429" y="295"/>
                </a:cubicBezTo>
                <a:cubicBezTo>
                  <a:pt x="426" y="292"/>
                  <a:pt x="420" y="292"/>
                  <a:pt x="418" y="292"/>
                </a:cubicBezTo>
                <a:cubicBezTo>
                  <a:pt x="416" y="292"/>
                  <a:pt x="406" y="295"/>
                  <a:pt x="406" y="295"/>
                </a:cubicBezTo>
                <a:cubicBezTo>
                  <a:pt x="406" y="298"/>
                  <a:pt x="410" y="297"/>
                  <a:pt x="414" y="297"/>
                </a:cubicBezTo>
                <a:cubicBezTo>
                  <a:pt x="419" y="297"/>
                  <a:pt x="427" y="297"/>
                  <a:pt x="428" y="298"/>
                </a:cubicBezTo>
                <a:cubicBezTo>
                  <a:pt x="430" y="300"/>
                  <a:pt x="437" y="303"/>
                  <a:pt x="439" y="305"/>
                </a:cubicBezTo>
                <a:cubicBezTo>
                  <a:pt x="440" y="306"/>
                  <a:pt x="447" y="307"/>
                  <a:pt x="447" y="305"/>
                </a:cubicBezTo>
                <a:close/>
                <a:moveTo>
                  <a:pt x="621" y="417"/>
                </a:moveTo>
                <a:cubicBezTo>
                  <a:pt x="618" y="416"/>
                  <a:pt x="612" y="415"/>
                  <a:pt x="610" y="412"/>
                </a:cubicBezTo>
                <a:cubicBezTo>
                  <a:pt x="608" y="409"/>
                  <a:pt x="601" y="406"/>
                  <a:pt x="599" y="407"/>
                </a:cubicBezTo>
                <a:cubicBezTo>
                  <a:pt x="597" y="408"/>
                  <a:pt x="593" y="409"/>
                  <a:pt x="590" y="407"/>
                </a:cubicBezTo>
                <a:cubicBezTo>
                  <a:pt x="587" y="405"/>
                  <a:pt x="582" y="402"/>
                  <a:pt x="580" y="401"/>
                </a:cubicBezTo>
                <a:cubicBezTo>
                  <a:pt x="578" y="399"/>
                  <a:pt x="573" y="398"/>
                  <a:pt x="571" y="398"/>
                </a:cubicBezTo>
                <a:cubicBezTo>
                  <a:pt x="569" y="398"/>
                  <a:pt x="569" y="397"/>
                  <a:pt x="566" y="401"/>
                </a:cubicBezTo>
                <a:cubicBezTo>
                  <a:pt x="562" y="406"/>
                  <a:pt x="566" y="407"/>
                  <a:pt x="560" y="407"/>
                </a:cubicBezTo>
                <a:cubicBezTo>
                  <a:pt x="554" y="406"/>
                  <a:pt x="560" y="406"/>
                  <a:pt x="564" y="401"/>
                </a:cubicBezTo>
                <a:cubicBezTo>
                  <a:pt x="567" y="396"/>
                  <a:pt x="563" y="394"/>
                  <a:pt x="560" y="395"/>
                </a:cubicBezTo>
                <a:cubicBezTo>
                  <a:pt x="556" y="396"/>
                  <a:pt x="559" y="398"/>
                  <a:pt x="552" y="399"/>
                </a:cubicBezTo>
                <a:cubicBezTo>
                  <a:pt x="546" y="401"/>
                  <a:pt x="546" y="397"/>
                  <a:pt x="550" y="396"/>
                </a:cubicBezTo>
                <a:cubicBezTo>
                  <a:pt x="554" y="395"/>
                  <a:pt x="561" y="392"/>
                  <a:pt x="561" y="390"/>
                </a:cubicBezTo>
                <a:cubicBezTo>
                  <a:pt x="561" y="389"/>
                  <a:pt x="560" y="385"/>
                  <a:pt x="557" y="385"/>
                </a:cubicBezTo>
                <a:cubicBezTo>
                  <a:pt x="554" y="385"/>
                  <a:pt x="555" y="381"/>
                  <a:pt x="550" y="376"/>
                </a:cubicBezTo>
                <a:cubicBezTo>
                  <a:pt x="546" y="371"/>
                  <a:pt x="540" y="368"/>
                  <a:pt x="535" y="369"/>
                </a:cubicBezTo>
                <a:cubicBezTo>
                  <a:pt x="531" y="370"/>
                  <a:pt x="528" y="371"/>
                  <a:pt x="525" y="367"/>
                </a:cubicBezTo>
                <a:cubicBezTo>
                  <a:pt x="523" y="362"/>
                  <a:pt x="520" y="362"/>
                  <a:pt x="519" y="359"/>
                </a:cubicBezTo>
                <a:cubicBezTo>
                  <a:pt x="517" y="357"/>
                  <a:pt x="514" y="359"/>
                  <a:pt x="512" y="358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57"/>
                  <a:pt x="506" y="358"/>
                  <a:pt x="509" y="355"/>
                </a:cubicBezTo>
                <a:cubicBezTo>
                  <a:pt x="512" y="351"/>
                  <a:pt x="513" y="345"/>
                  <a:pt x="512" y="345"/>
                </a:cubicBezTo>
                <a:cubicBezTo>
                  <a:pt x="510" y="346"/>
                  <a:pt x="509" y="351"/>
                  <a:pt x="507" y="351"/>
                </a:cubicBezTo>
                <a:cubicBezTo>
                  <a:pt x="505" y="350"/>
                  <a:pt x="506" y="350"/>
                  <a:pt x="503" y="347"/>
                </a:cubicBezTo>
                <a:cubicBezTo>
                  <a:pt x="499" y="345"/>
                  <a:pt x="493" y="347"/>
                  <a:pt x="493" y="349"/>
                </a:cubicBezTo>
                <a:cubicBezTo>
                  <a:pt x="493" y="351"/>
                  <a:pt x="491" y="352"/>
                  <a:pt x="491" y="352"/>
                </a:cubicBezTo>
                <a:cubicBezTo>
                  <a:pt x="491" y="352"/>
                  <a:pt x="490" y="351"/>
                  <a:pt x="489" y="349"/>
                </a:cubicBezTo>
                <a:cubicBezTo>
                  <a:pt x="487" y="346"/>
                  <a:pt x="482" y="346"/>
                  <a:pt x="479" y="348"/>
                </a:cubicBezTo>
                <a:cubicBezTo>
                  <a:pt x="477" y="351"/>
                  <a:pt x="475" y="343"/>
                  <a:pt x="473" y="343"/>
                </a:cubicBezTo>
                <a:cubicBezTo>
                  <a:pt x="472" y="343"/>
                  <a:pt x="468" y="345"/>
                  <a:pt x="466" y="348"/>
                </a:cubicBezTo>
                <a:cubicBezTo>
                  <a:pt x="464" y="351"/>
                  <a:pt x="465" y="356"/>
                  <a:pt x="463" y="356"/>
                </a:cubicBezTo>
                <a:cubicBezTo>
                  <a:pt x="462" y="356"/>
                  <a:pt x="461" y="349"/>
                  <a:pt x="462" y="347"/>
                </a:cubicBezTo>
                <a:cubicBezTo>
                  <a:pt x="462" y="345"/>
                  <a:pt x="466" y="341"/>
                  <a:pt x="463" y="340"/>
                </a:cubicBezTo>
                <a:cubicBezTo>
                  <a:pt x="460" y="339"/>
                  <a:pt x="456" y="344"/>
                  <a:pt x="454" y="344"/>
                </a:cubicBezTo>
                <a:cubicBezTo>
                  <a:pt x="452" y="345"/>
                  <a:pt x="448" y="347"/>
                  <a:pt x="446" y="350"/>
                </a:cubicBezTo>
                <a:cubicBezTo>
                  <a:pt x="444" y="353"/>
                  <a:pt x="442" y="355"/>
                  <a:pt x="440" y="356"/>
                </a:cubicBezTo>
                <a:cubicBezTo>
                  <a:pt x="438" y="357"/>
                  <a:pt x="434" y="356"/>
                  <a:pt x="435" y="355"/>
                </a:cubicBezTo>
                <a:cubicBezTo>
                  <a:pt x="436" y="354"/>
                  <a:pt x="429" y="350"/>
                  <a:pt x="428" y="351"/>
                </a:cubicBezTo>
                <a:cubicBezTo>
                  <a:pt x="426" y="353"/>
                  <a:pt x="423" y="354"/>
                  <a:pt x="420" y="356"/>
                </a:cubicBezTo>
                <a:cubicBezTo>
                  <a:pt x="416" y="357"/>
                  <a:pt x="413" y="354"/>
                  <a:pt x="412" y="352"/>
                </a:cubicBezTo>
                <a:cubicBezTo>
                  <a:pt x="412" y="351"/>
                  <a:pt x="410" y="350"/>
                  <a:pt x="410" y="345"/>
                </a:cubicBezTo>
                <a:cubicBezTo>
                  <a:pt x="409" y="340"/>
                  <a:pt x="411" y="335"/>
                  <a:pt x="412" y="332"/>
                </a:cubicBezTo>
                <a:cubicBezTo>
                  <a:pt x="413" y="329"/>
                  <a:pt x="406" y="323"/>
                  <a:pt x="403" y="323"/>
                </a:cubicBezTo>
                <a:cubicBezTo>
                  <a:pt x="401" y="324"/>
                  <a:pt x="398" y="326"/>
                  <a:pt x="395" y="326"/>
                </a:cubicBezTo>
                <a:cubicBezTo>
                  <a:pt x="393" y="326"/>
                  <a:pt x="394" y="325"/>
                  <a:pt x="390" y="325"/>
                </a:cubicBezTo>
                <a:cubicBezTo>
                  <a:pt x="386" y="325"/>
                  <a:pt x="389" y="324"/>
                  <a:pt x="390" y="321"/>
                </a:cubicBezTo>
                <a:cubicBezTo>
                  <a:pt x="391" y="317"/>
                  <a:pt x="388" y="313"/>
                  <a:pt x="392" y="310"/>
                </a:cubicBezTo>
                <a:cubicBezTo>
                  <a:pt x="397" y="307"/>
                  <a:pt x="395" y="300"/>
                  <a:pt x="392" y="299"/>
                </a:cubicBezTo>
                <a:cubicBezTo>
                  <a:pt x="390" y="299"/>
                  <a:pt x="385" y="300"/>
                  <a:pt x="381" y="300"/>
                </a:cubicBezTo>
                <a:cubicBezTo>
                  <a:pt x="378" y="300"/>
                  <a:pt x="375" y="303"/>
                  <a:pt x="377" y="306"/>
                </a:cubicBezTo>
                <a:cubicBezTo>
                  <a:pt x="378" y="309"/>
                  <a:pt x="375" y="312"/>
                  <a:pt x="374" y="311"/>
                </a:cubicBezTo>
                <a:cubicBezTo>
                  <a:pt x="372" y="311"/>
                  <a:pt x="371" y="309"/>
                  <a:pt x="367" y="312"/>
                </a:cubicBezTo>
                <a:cubicBezTo>
                  <a:pt x="363" y="315"/>
                  <a:pt x="361" y="314"/>
                  <a:pt x="357" y="311"/>
                </a:cubicBezTo>
                <a:cubicBezTo>
                  <a:pt x="353" y="307"/>
                  <a:pt x="348" y="304"/>
                  <a:pt x="347" y="298"/>
                </a:cubicBezTo>
                <a:cubicBezTo>
                  <a:pt x="347" y="293"/>
                  <a:pt x="346" y="288"/>
                  <a:pt x="348" y="285"/>
                </a:cubicBezTo>
                <a:cubicBezTo>
                  <a:pt x="349" y="282"/>
                  <a:pt x="349" y="276"/>
                  <a:pt x="347" y="276"/>
                </a:cubicBezTo>
                <a:cubicBezTo>
                  <a:pt x="345" y="275"/>
                  <a:pt x="350" y="271"/>
                  <a:pt x="352" y="270"/>
                </a:cubicBezTo>
                <a:cubicBezTo>
                  <a:pt x="355" y="270"/>
                  <a:pt x="359" y="266"/>
                  <a:pt x="360" y="265"/>
                </a:cubicBezTo>
                <a:cubicBezTo>
                  <a:pt x="361" y="263"/>
                  <a:pt x="364" y="264"/>
                  <a:pt x="369" y="264"/>
                </a:cubicBezTo>
                <a:cubicBezTo>
                  <a:pt x="373" y="264"/>
                  <a:pt x="374" y="264"/>
                  <a:pt x="378" y="266"/>
                </a:cubicBezTo>
                <a:cubicBezTo>
                  <a:pt x="382" y="268"/>
                  <a:pt x="383" y="265"/>
                  <a:pt x="383" y="264"/>
                </a:cubicBezTo>
                <a:cubicBezTo>
                  <a:pt x="383" y="262"/>
                  <a:pt x="384" y="260"/>
                  <a:pt x="389" y="261"/>
                </a:cubicBezTo>
                <a:cubicBezTo>
                  <a:pt x="393" y="261"/>
                  <a:pt x="400" y="259"/>
                  <a:pt x="401" y="260"/>
                </a:cubicBezTo>
                <a:cubicBezTo>
                  <a:pt x="402" y="261"/>
                  <a:pt x="404" y="266"/>
                  <a:pt x="406" y="264"/>
                </a:cubicBezTo>
                <a:cubicBezTo>
                  <a:pt x="409" y="263"/>
                  <a:pt x="409" y="260"/>
                  <a:pt x="410" y="265"/>
                </a:cubicBezTo>
                <a:cubicBezTo>
                  <a:pt x="411" y="269"/>
                  <a:pt x="413" y="276"/>
                  <a:pt x="416" y="277"/>
                </a:cubicBezTo>
                <a:cubicBezTo>
                  <a:pt x="420" y="278"/>
                  <a:pt x="418" y="283"/>
                  <a:pt x="421" y="283"/>
                </a:cubicBezTo>
                <a:cubicBezTo>
                  <a:pt x="425" y="284"/>
                  <a:pt x="426" y="276"/>
                  <a:pt x="425" y="273"/>
                </a:cubicBezTo>
                <a:cubicBezTo>
                  <a:pt x="424" y="271"/>
                  <a:pt x="422" y="263"/>
                  <a:pt x="420" y="261"/>
                </a:cubicBezTo>
                <a:cubicBezTo>
                  <a:pt x="418" y="259"/>
                  <a:pt x="418" y="254"/>
                  <a:pt x="422" y="253"/>
                </a:cubicBezTo>
                <a:cubicBezTo>
                  <a:pt x="425" y="251"/>
                  <a:pt x="434" y="244"/>
                  <a:pt x="437" y="241"/>
                </a:cubicBezTo>
                <a:cubicBezTo>
                  <a:pt x="440" y="239"/>
                  <a:pt x="447" y="237"/>
                  <a:pt x="445" y="234"/>
                </a:cubicBezTo>
                <a:cubicBezTo>
                  <a:pt x="442" y="231"/>
                  <a:pt x="442" y="229"/>
                  <a:pt x="442" y="227"/>
                </a:cubicBezTo>
                <a:cubicBezTo>
                  <a:pt x="442" y="225"/>
                  <a:pt x="444" y="225"/>
                  <a:pt x="445" y="227"/>
                </a:cubicBezTo>
                <a:cubicBezTo>
                  <a:pt x="446" y="228"/>
                  <a:pt x="451" y="225"/>
                  <a:pt x="450" y="223"/>
                </a:cubicBezTo>
                <a:cubicBezTo>
                  <a:pt x="448" y="221"/>
                  <a:pt x="449" y="218"/>
                  <a:pt x="451" y="219"/>
                </a:cubicBezTo>
                <a:cubicBezTo>
                  <a:pt x="454" y="219"/>
                  <a:pt x="455" y="217"/>
                  <a:pt x="454" y="215"/>
                </a:cubicBezTo>
                <a:cubicBezTo>
                  <a:pt x="453" y="214"/>
                  <a:pt x="456" y="212"/>
                  <a:pt x="459" y="213"/>
                </a:cubicBezTo>
                <a:cubicBezTo>
                  <a:pt x="462" y="213"/>
                  <a:pt x="468" y="212"/>
                  <a:pt x="470" y="211"/>
                </a:cubicBezTo>
                <a:cubicBezTo>
                  <a:pt x="471" y="209"/>
                  <a:pt x="467" y="208"/>
                  <a:pt x="467" y="205"/>
                </a:cubicBezTo>
                <a:cubicBezTo>
                  <a:pt x="467" y="202"/>
                  <a:pt x="472" y="199"/>
                  <a:pt x="475" y="199"/>
                </a:cubicBezTo>
                <a:cubicBezTo>
                  <a:pt x="477" y="198"/>
                  <a:pt x="481" y="199"/>
                  <a:pt x="481" y="197"/>
                </a:cubicBezTo>
                <a:cubicBezTo>
                  <a:pt x="481" y="196"/>
                  <a:pt x="485" y="193"/>
                  <a:pt x="486" y="196"/>
                </a:cubicBezTo>
                <a:cubicBezTo>
                  <a:pt x="486" y="199"/>
                  <a:pt x="486" y="203"/>
                  <a:pt x="489" y="203"/>
                </a:cubicBezTo>
                <a:cubicBezTo>
                  <a:pt x="492" y="203"/>
                  <a:pt x="495" y="200"/>
                  <a:pt x="496" y="199"/>
                </a:cubicBezTo>
                <a:cubicBezTo>
                  <a:pt x="498" y="199"/>
                  <a:pt x="505" y="197"/>
                  <a:pt x="506" y="197"/>
                </a:cubicBezTo>
                <a:cubicBezTo>
                  <a:pt x="508" y="197"/>
                  <a:pt x="517" y="196"/>
                  <a:pt x="516" y="193"/>
                </a:cubicBezTo>
                <a:cubicBezTo>
                  <a:pt x="515" y="191"/>
                  <a:pt x="514" y="188"/>
                  <a:pt x="512" y="187"/>
                </a:cubicBezTo>
                <a:cubicBezTo>
                  <a:pt x="511" y="186"/>
                  <a:pt x="510" y="187"/>
                  <a:pt x="509" y="189"/>
                </a:cubicBezTo>
                <a:cubicBezTo>
                  <a:pt x="507" y="191"/>
                  <a:pt x="504" y="191"/>
                  <a:pt x="504" y="189"/>
                </a:cubicBezTo>
                <a:cubicBezTo>
                  <a:pt x="503" y="188"/>
                  <a:pt x="504" y="183"/>
                  <a:pt x="501" y="185"/>
                </a:cubicBezTo>
                <a:cubicBezTo>
                  <a:pt x="499" y="186"/>
                  <a:pt x="498" y="188"/>
                  <a:pt x="497" y="187"/>
                </a:cubicBezTo>
                <a:cubicBezTo>
                  <a:pt x="495" y="186"/>
                  <a:pt x="494" y="184"/>
                  <a:pt x="494" y="184"/>
                </a:cubicBezTo>
                <a:cubicBezTo>
                  <a:pt x="494" y="184"/>
                  <a:pt x="498" y="182"/>
                  <a:pt x="495" y="178"/>
                </a:cubicBezTo>
                <a:cubicBezTo>
                  <a:pt x="492" y="175"/>
                  <a:pt x="489" y="176"/>
                  <a:pt x="485" y="178"/>
                </a:cubicBezTo>
                <a:cubicBezTo>
                  <a:pt x="481" y="180"/>
                  <a:pt x="481" y="179"/>
                  <a:pt x="477" y="180"/>
                </a:cubicBezTo>
                <a:cubicBezTo>
                  <a:pt x="472" y="181"/>
                  <a:pt x="470" y="183"/>
                  <a:pt x="470" y="183"/>
                </a:cubicBezTo>
                <a:cubicBezTo>
                  <a:pt x="470" y="183"/>
                  <a:pt x="476" y="179"/>
                  <a:pt x="479" y="177"/>
                </a:cubicBezTo>
                <a:cubicBezTo>
                  <a:pt x="481" y="174"/>
                  <a:pt x="485" y="173"/>
                  <a:pt x="487" y="171"/>
                </a:cubicBezTo>
                <a:cubicBezTo>
                  <a:pt x="489" y="169"/>
                  <a:pt x="495" y="172"/>
                  <a:pt x="495" y="172"/>
                </a:cubicBezTo>
                <a:cubicBezTo>
                  <a:pt x="495" y="172"/>
                  <a:pt x="498" y="169"/>
                  <a:pt x="498" y="171"/>
                </a:cubicBezTo>
                <a:cubicBezTo>
                  <a:pt x="498" y="173"/>
                  <a:pt x="498" y="178"/>
                  <a:pt x="500" y="178"/>
                </a:cubicBezTo>
                <a:cubicBezTo>
                  <a:pt x="502" y="178"/>
                  <a:pt x="509" y="175"/>
                  <a:pt x="506" y="174"/>
                </a:cubicBezTo>
                <a:cubicBezTo>
                  <a:pt x="503" y="173"/>
                  <a:pt x="510" y="174"/>
                  <a:pt x="512" y="172"/>
                </a:cubicBezTo>
                <a:cubicBezTo>
                  <a:pt x="515" y="170"/>
                  <a:pt x="518" y="170"/>
                  <a:pt x="520" y="169"/>
                </a:cubicBezTo>
                <a:cubicBezTo>
                  <a:pt x="521" y="169"/>
                  <a:pt x="522" y="165"/>
                  <a:pt x="525" y="165"/>
                </a:cubicBezTo>
                <a:cubicBezTo>
                  <a:pt x="528" y="165"/>
                  <a:pt x="529" y="169"/>
                  <a:pt x="525" y="171"/>
                </a:cubicBezTo>
                <a:cubicBezTo>
                  <a:pt x="521" y="173"/>
                  <a:pt x="521" y="179"/>
                  <a:pt x="519" y="180"/>
                </a:cubicBezTo>
                <a:cubicBezTo>
                  <a:pt x="517" y="182"/>
                  <a:pt x="518" y="184"/>
                  <a:pt x="521" y="183"/>
                </a:cubicBezTo>
                <a:cubicBezTo>
                  <a:pt x="524" y="183"/>
                  <a:pt x="527" y="184"/>
                  <a:pt x="529" y="183"/>
                </a:cubicBezTo>
                <a:cubicBezTo>
                  <a:pt x="532" y="182"/>
                  <a:pt x="534" y="184"/>
                  <a:pt x="534" y="185"/>
                </a:cubicBezTo>
                <a:cubicBezTo>
                  <a:pt x="535" y="186"/>
                  <a:pt x="537" y="184"/>
                  <a:pt x="537" y="184"/>
                </a:cubicBezTo>
                <a:cubicBezTo>
                  <a:pt x="537" y="184"/>
                  <a:pt x="542" y="183"/>
                  <a:pt x="544" y="185"/>
                </a:cubicBezTo>
                <a:cubicBezTo>
                  <a:pt x="545" y="186"/>
                  <a:pt x="546" y="183"/>
                  <a:pt x="545" y="181"/>
                </a:cubicBezTo>
                <a:cubicBezTo>
                  <a:pt x="544" y="180"/>
                  <a:pt x="543" y="178"/>
                  <a:pt x="542" y="175"/>
                </a:cubicBezTo>
                <a:cubicBezTo>
                  <a:pt x="540" y="173"/>
                  <a:pt x="539" y="172"/>
                  <a:pt x="536" y="173"/>
                </a:cubicBezTo>
                <a:cubicBezTo>
                  <a:pt x="533" y="174"/>
                  <a:pt x="532" y="172"/>
                  <a:pt x="530" y="171"/>
                </a:cubicBezTo>
                <a:cubicBezTo>
                  <a:pt x="528" y="170"/>
                  <a:pt x="527" y="173"/>
                  <a:pt x="528" y="170"/>
                </a:cubicBezTo>
                <a:cubicBezTo>
                  <a:pt x="530" y="167"/>
                  <a:pt x="531" y="167"/>
                  <a:pt x="532" y="164"/>
                </a:cubicBezTo>
                <a:cubicBezTo>
                  <a:pt x="533" y="162"/>
                  <a:pt x="538" y="158"/>
                  <a:pt x="533" y="157"/>
                </a:cubicBezTo>
                <a:cubicBezTo>
                  <a:pt x="528" y="156"/>
                  <a:pt x="526" y="155"/>
                  <a:pt x="526" y="153"/>
                </a:cubicBezTo>
                <a:cubicBezTo>
                  <a:pt x="525" y="150"/>
                  <a:pt x="519" y="146"/>
                  <a:pt x="518" y="146"/>
                </a:cubicBezTo>
                <a:cubicBezTo>
                  <a:pt x="516" y="146"/>
                  <a:pt x="511" y="146"/>
                  <a:pt x="510" y="144"/>
                </a:cubicBezTo>
                <a:cubicBezTo>
                  <a:pt x="510" y="143"/>
                  <a:pt x="506" y="138"/>
                  <a:pt x="504" y="136"/>
                </a:cubicBezTo>
                <a:cubicBezTo>
                  <a:pt x="503" y="135"/>
                  <a:pt x="495" y="126"/>
                  <a:pt x="494" y="125"/>
                </a:cubicBezTo>
                <a:cubicBezTo>
                  <a:pt x="493" y="125"/>
                  <a:pt x="492" y="125"/>
                  <a:pt x="488" y="130"/>
                </a:cubicBezTo>
                <a:cubicBezTo>
                  <a:pt x="485" y="134"/>
                  <a:pt x="482" y="135"/>
                  <a:pt x="479" y="134"/>
                </a:cubicBezTo>
                <a:cubicBezTo>
                  <a:pt x="476" y="133"/>
                  <a:pt x="476" y="133"/>
                  <a:pt x="473" y="130"/>
                </a:cubicBezTo>
                <a:cubicBezTo>
                  <a:pt x="471" y="127"/>
                  <a:pt x="476" y="127"/>
                  <a:pt x="475" y="125"/>
                </a:cubicBezTo>
                <a:cubicBezTo>
                  <a:pt x="474" y="123"/>
                  <a:pt x="468" y="122"/>
                  <a:pt x="464" y="122"/>
                </a:cubicBezTo>
                <a:cubicBezTo>
                  <a:pt x="460" y="121"/>
                  <a:pt x="458" y="117"/>
                  <a:pt x="452" y="117"/>
                </a:cubicBezTo>
                <a:cubicBezTo>
                  <a:pt x="446" y="116"/>
                  <a:pt x="439" y="118"/>
                  <a:pt x="437" y="118"/>
                </a:cubicBezTo>
                <a:cubicBezTo>
                  <a:pt x="436" y="118"/>
                  <a:pt x="436" y="120"/>
                  <a:pt x="435" y="124"/>
                </a:cubicBezTo>
                <a:cubicBezTo>
                  <a:pt x="434" y="129"/>
                  <a:pt x="437" y="130"/>
                  <a:pt x="434" y="130"/>
                </a:cubicBezTo>
                <a:cubicBezTo>
                  <a:pt x="431" y="131"/>
                  <a:pt x="429" y="132"/>
                  <a:pt x="433" y="133"/>
                </a:cubicBezTo>
                <a:cubicBezTo>
                  <a:pt x="436" y="135"/>
                  <a:pt x="440" y="141"/>
                  <a:pt x="440" y="141"/>
                </a:cubicBezTo>
                <a:cubicBezTo>
                  <a:pt x="440" y="141"/>
                  <a:pt x="440" y="144"/>
                  <a:pt x="438" y="146"/>
                </a:cubicBezTo>
                <a:cubicBezTo>
                  <a:pt x="435" y="148"/>
                  <a:pt x="433" y="150"/>
                  <a:pt x="431" y="147"/>
                </a:cubicBezTo>
                <a:cubicBezTo>
                  <a:pt x="429" y="145"/>
                  <a:pt x="425" y="146"/>
                  <a:pt x="426" y="148"/>
                </a:cubicBezTo>
                <a:cubicBezTo>
                  <a:pt x="428" y="150"/>
                  <a:pt x="430" y="151"/>
                  <a:pt x="430" y="153"/>
                </a:cubicBezTo>
                <a:cubicBezTo>
                  <a:pt x="430" y="156"/>
                  <a:pt x="433" y="161"/>
                  <a:pt x="431" y="163"/>
                </a:cubicBezTo>
                <a:cubicBezTo>
                  <a:pt x="429" y="165"/>
                  <a:pt x="426" y="164"/>
                  <a:pt x="424" y="164"/>
                </a:cubicBezTo>
                <a:cubicBezTo>
                  <a:pt x="422" y="164"/>
                  <a:pt x="420" y="161"/>
                  <a:pt x="422" y="160"/>
                </a:cubicBezTo>
                <a:cubicBezTo>
                  <a:pt x="423" y="160"/>
                  <a:pt x="422" y="154"/>
                  <a:pt x="422" y="154"/>
                </a:cubicBezTo>
                <a:cubicBezTo>
                  <a:pt x="422" y="154"/>
                  <a:pt x="417" y="160"/>
                  <a:pt x="417" y="157"/>
                </a:cubicBezTo>
                <a:cubicBezTo>
                  <a:pt x="418" y="153"/>
                  <a:pt x="416" y="153"/>
                  <a:pt x="416" y="150"/>
                </a:cubicBezTo>
                <a:cubicBezTo>
                  <a:pt x="416" y="148"/>
                  <a:pt x="413" y="147"/>
                  <a:pt x="410" y="147"/>
                </a:cubicBezTo>
                <a:cubicBezTo>
                  <a:pt x="406" y="148"/>
                  <a:pt x="402" y="146"/>
                  <a:pt x="396" y="145"/>
                </a:cubicBezTo>
                <a:cubicBezTo>
                  <a:pt x="389" y="144"/>
                  <a:pt x="387" y="143"/>
                  <a:pt x="381" y="141"/>
                </a:cubicBezTo>
                <a:cubicBezTo>
                  <a:pt x="376" y="138"/>
                  <a:pt x="374" y="140"/>
                  <a:pt x="372" y="140"/>
                </a:cubicBezTo>
                <a:cubicBezTo>
                  <a:pt x="369" y="141"/>
                  <a:pt x="370" y="135"/>
                  <a:pt x="367" y="134"/>
                </a:cubicBezTo>
                <a:cubicBezTo>
                  <a:pt x="363" y="133"/>
                  <a:pt x="361" y="135"/>
                  <a:pt x="361" y="130"/>
                </a:cubicBezTo>
                <a:cubicBezTo>
                  <a:pt x="360" y="125"/>
                  <a:pt x="362" y="124"/>
                  <a:pt x="370" y="119"/>
                </a:cubicBezTo>
                <a:cubicBezTo>
                  <a:pt x="378" y="113"/>
                  <a:pt x="377" y="111"/>
                  <a:pt x="384" y="110"/>
                </a:cubicBezTo>
                <a:cubicBezTo>
                  <a:pt x="390" y="110"/>
                  <a:pt x="393" y="111"/>
                  <a:pt x="393" y="109"/>
                </a:cubicBezTo>
                <a:cubicBezTo>
                  <a:pt x="393" y="107"/>
                  <a:pt x="395" y="100"/>
                  <a:pt x="395" y="104"/>
                </a:cubicBezTo>
                <a:cubicBezTo>
                  <a:pt x="395" y="107"/>
                  <a:pt x="402" y="108"/>
                  <a:pt x="399" y="110"/>
                </a:cubicBezTo>
                <a:cubicBezTo>
                  <a:pt x="395" y="113"/>
                  <a:pt x="397" y="113"/>
                  <a:pt x="400" y="113"/>
                </a:cubicBezTo>
                <a:cubicBezTo>
                  <a:pt x="403" y="113"/>
                  <a:pt x="408" y="111"/>
                  <a:pt x="408" y="111"/>
                </a:cubicBezTo>
                <a:cubicBezTo>
                  <a:pt x="408" y="111"/>
                  <a:pt x="414" y="108"/>
                  <a:pt x="415" y="110"/>
                </a:cubicBezTo>
                <a:cubicBezTo>
                  <a:pt x="417" y="113"/>
                  <a:pt x="417" y="115"/>
                  <a:pt x="419" y="115"/>
                </a:cubicBezTo>
                <a:cubicBezTo>
                  <a:pt x="422" y="115"/>
                  <a:pt x="428" y="112"/>
                  <a:pt x="423" y="109"/>
                </a:cubicBezTo>
                <a:cubicBezTo>
                  <a:pt x="418" y="107"/>
                  <a:pt x="415" y="107"/>
                  <a:pt x="412" y="104"/>
                </a:cubicBezTo>
                <a:cubicBezTo>
                  <a:pt x="409" y="101"/>
                  <a:pt x="409" y="102"/>
                  <a:pt x="406" y="103"/>
                </a:cubicBezTo>
                <a:cubicBezTo>
                  <a:pt x="403" y="104"/>
                  <a:pt x="403" y="102"/>
                  <a:pt x="401" y="102"/>
                </a:cubicBezTo>
                <a:cubicBezTo>
                  <a:pt x="400" y="102"/>
                  <a:pt x="398" y="102"/>
                  <a:pt x="398" y="101"/>
                </a:cubicBezTo>
                <a:cubicBezTo>
                  <a:pt x="397" y="99"/>
                  <a:pt x="398" y="99"/>
                  <a:pt x="402" y="99"/>
                </a:cubicBezTo>
                <a:cubicBezTo>
                  <a:pt x="406" y="99"/>
                  <a:pt x="410" y="100"/>
                  <a:pt x="410" y="100"/>
                </a:cubicBezTo>
                <a:cubicBezTo>
                  <a:pt x="410" y="100"/>
                  <a:pt x="415" y="99"/>
                  <a:pt x="416" y="98"/>
                </a:cubicBezTo>
                <a:cubicBezTo>
                  <a:pt x="417" y="98"/>
                  <a:pt x="423" y="97"/>
                  <a:pt x="422" y="94"/>
                </a:cubicBezTo>
                <a:cubicBezTo>
                  <a:pt x="421" y="90"/>
                  <a:pt x="417" y="90"/>
                  <a:pt x="416" y="89"/>
                </a:cubicBezTo>
                <a:cubicBezTo>
                  <a:pt x="415" y="88"/>
                  <a:pt x="418" y="86"/>
                  <a:pt x="420" y="86"/>
                </a:cubicBezTo>
                <a:cubicBezTo>
                  <a:pt x="422" y="85"/>
                  <a:pt x="427" y="86"/>
                  <a:pt x="427" y="86"/>
                </a:cubicBezTo>
                <a:cubicBezTo>
                  <a:pt x="427" y="86"/>
                  <a:pt x="431" y="86"/>
                  <a:pt x="431" y="85"/>
                </a:cubicBezTo>
                <a:cubicBezTo>
                  <a:pt x="431" y="83"/>
                  <a:pt x="430" y="81"/>
                  <a:pt x="432" y="82"/>
                </a:cubicBezTo>
                <a:cubicBezTo>
                  <a:pt x="434" y="83"/>
                  <a:pt x="432" y="87"/>
                  <a:pt x="436" y="86"/>
                </a:cubicBezTo>
                <a:cubicBezTo>
                  <a:pt x="439" y="85"/>
                  <a:pt x="440" y="86"/>
                  <a:pt x="442" y="87"/>
                </a:cubicBezTo>
                <a:cubicBezTo>
                  <a:pt x="444" y="88"/>
                  <a:pt x="441" y="93"/>
                  <a:pt x="439" y="94"/>
                </a:cubicBezTo>
                <a:cubicBezTo>
                  <a:pt x="437" y="94"/>
                  <a:pt x="434" y="96"/>
                  <a:pt x="439" y="96"/>
                </a:cubicBezTo>
                <a:cubicBezTo>
                  <a:pt x="443" y="97"/>
                  <a:pt x="446" y="97"/>
                  <a:pt x="446" y="97"/>
                </a:cubicBezTo>
                <a:cubicBezTo>
                  <a:pt x="446" y="97"/>
                  <a:pt x="448" y="94"/>
                  <a:pt x="450" y="92"/>
                </a:cubicBezTo>
                <a:cubicBezTo>
                  <a:pt x="451" y="90"/>
                  <a:pt x="453" y="91"/>
                  <a:pt x="454" y="92"/>
                </a:cubicBezTo>
                <a:cubicBezTo>
                  <a:pt x="456" y="93"/>
                  <a:pt x="461" y="94"/>
                  <a:pt x="456" y="95"/>
                </a:cubicBezTo>
                <a:cubicBezTo>
                  <a:pt x="451" y="97"/>
                  <a:pt x="450" y="99"/>
                  <a:pt x="448" y="100"/>
                </a:cubicBezTo>
                <a:cubicBezTo>
                  <a:pt x="447" y="102"/>
                  <a:pt x="447" y="104"/>
                  <a:pt x="442" y="102"/>
                </a:cubicBezTo>
                <a:cubicBezTo>
                  <a:pt x="437" y="101"/>
                  <a:pt x="434" y="102"/>
                  <a:pt x="433" y="104"/>
                </a:cubicBezTo>
                <a:cubicBezTo>
                  <a:pt x="432" y="105"/>
                  <a:pt x="433" y="111"/>
                  <a:pt x="435" y="111"/>
                </a:cubicBezTo>
                <a:cubicBezTo>
                  <a:pt x="437" y="110"/>
                  <a:pt x="439" y="110"/>
                  <a:pt x="441" y="109"/>
                </a:cubicBezTo>
                <a:cubicBezTo>
                  <a:pt x="443" y="108"/>
                  <a:pt x="452" y="110"/>
                  <a:pt x="454" y="110"/>
                </a:cubicBezTo>
                <a:cubicBezTo>
                  <a:pt x="457" y="109"/>
                  <a:pt x="461" y="113"/>
                  <a:pt x="462" y="113"/>
                </a:cubicBezTo>
                <a:cubicBezTo>
                  <a:pt x="463" y="112"/>
                  <a:pt x="465" y="114"/>
                  <a:pt x="467" y="116"/>
                </a:cubicBezTo>
                <a:cubicBezTo>
                  <a:pt x="470" y="117"/>
                  <a:pt x="469" y="112"/>
                  <a:pt x="473" y="115"/>
                </a:cubicBezTo>
                <a:cubicBezTo>
                  <a:pt x="477" y="118"/>
                  <a:pt x="475" y="118"/>
                  <a:pt x="477" y="118"/>
                </a:cubicBezTo>
                <a:cubicBezTo>
                  <a:pt x="479" y="118"/>
                  <a:pt x="484" y="119"/>
                  <a:pt x="484" y="119"/>
                </a:cubicBezTo>
                <a:cubicBezTo>
                  <a:pt x="484" y="119"/>
                  <a:pt x="485" y="115"/>
                  <a:pt x="489" y="116"/>
                </a:cubicBezTo>
                <a:cubicBezTo>
                  <a:pt x="492" y="116"/>
                  <a:pt x="496" y="121"/>
                  <a:pt x="495" y="118"/>
                </a:cubicBezTo>
                <a:cubicBezTo>
                  <a:pt x="495" y="115"/>
                  <a:pt x="496" y="112"/>
                  <a:pt x="493" y="110"/>
                </a:cubicBezTo>
                <a:cubicBezTo>
                  <a:pt x="490" y="108"/>
                  <a:pt x="485" y="106"/>
                  <a:pt x="484" y="105"/>
                </a:cubicBezTo>
                <a:cubicBezTo>
                  <a:pt x="483" y="104"/>
                  <a:pt x="482" y="102"/>
                  <a:pt x="484" y="102"/>
                </a:cubicBezTo>
                <a:cubicBezTo>
                  <a:pt x="485" y="101"/>
                  <a:pt x="490" y="102"/>
                  <a:pt x="493" y="104"/>
                </a:cubicBezTo>
                <a:cubicBezTo>
                  <a:pt x="496" y="106"/>
                  <a:pt x="499" y="108"/>
                  <a:pt x="501" y="106"/>
                </a:cubicBezTo>
                <a:cubicBezTo>
                  <a:pt x="503" y="105"/>
                  <a:pt x="506" y="104"/>
                  <a:pt x="507" y="103"/>
                </a:cubicBezTo>
                <a:cubicBezTo>
                  <a:pt x="508" y="102"/>
                  <a:pt x="511" y="98"/>
                  <a:pt x="511" y="98"/>
                </a:cubicBezTo>
                <a:cubicBezTo>
                  <a:pt x="511" y="98"/>
                  <a:pt x="500" y="97"/>
                  <a:pt x="498" y="95"/>
                </a:cubicBezTo>
                <a:cubicBezTo>
                  <a:pt x="496" y="93"/>
                  <a:pt x="491" y="90"/>
                  <a:pt x="490" y="90"/>
                </a:cubicBezTo>
                <a:cubicBezTo>
                  <a:pt x="488" y="90"/>
                  <a:pt x="484" y="93"/>
                  <a:pt x="482" y="89"/>
                </a:cubicBezTo>
                <a:cubicBezTo>
                  <a:pt x="481" y="85"/>
                  <a:pt x="481" y="81"/>
                  <a:pt x="479" y="80"/>
                </a:cubicBezTo>
                <a:cubicBezTo>
                  <a:pt x="478" y="80"/>
                  <a:pt x="462" y="78"/>
                  <a:pt x="460" y="77"/>
                </a:cubicBezTo>
                <a:cubicBezTo>
                  <a:pt x="458" y="76"/>
                  <a:pt x="448" y="73"/>
                  <a:pt x="445" y="71"/>
                </a:cubicBezTo>
                <a:cubicBezTo>
                  <a:pt x="442" y="69"/>
                  <a:pt x="437" y="66"/>
                  <a:pt x="434" y="66"/>
                </a:cubicBezTo>
                <a:cubicBezTo>
                  <a:pt x="431" y="66"/>
                  <a:pt x="418" y="68"/>
                  <a:pt x="416" y="68"/>
                </a:cubicBezTo>
                <a:cubicBezTo>
                  <a:pt x="414" y="67"/>
                  <a:pt x="407" y="68"/>
                  <a:pt x="404" y="69"/>
                </a:cubicBezTo>
                <a:cubicBezTo>
                  <a:pt x="401" y="69"/>
                  <a:pt x="408" y="74"/>
                  <a:pt x="402" y="75"/>
                </a:cubicBezTo>
                <a:cubicBezTo>
                  <a:pt x="396" y="76"/>
                  <a:pt x="397" y="77"/>
                  <a:pt x="398" y="71"/>
                </a:cubicBezTo>
                <a:cubicBezTo>
                  <a:pt x="399" y="66"/>
                  <a:pt x="394" y="64"/>
                  <a:pt x="389" y="66"/>
                </a:cubicBezTo>
                <a:cubicBezTo>
                  <a:pt x="384" y="69"/>
                  <a:pt x="377" y="70"/>
                  <a:pt x="378" y="73"/>
                </a:cubicBezTo>
                <a:cubicBezTo>
                  <a:pt x="380" y="76"/>
                  <a:pt x="378" y="77"/>
                  <a:pt x="382" y="80"/>
                </a:cubicBezTo>
                <a:cubicBezTo>
                  <a:pt x="386" y="83"/>
                  <a:pt x="387" y="83"/>
                  <a:pt x="392" y="83"/>
                </a:cubicBezTo>
                <a:cubicBezTo>
                  <a:pt x="397" y="83"/>
                  <a:pt x="402" y="84"/>
                  <a:pt x="402" y="84"/>
                </a:cubicBezTo>
                <a:cubicBezTo>
                  <a:pt x="402" y="84"/>
                  <a:pt x="402" y="88"/>
                  <a:pt x="400" y="89"/>
                </a:cubicBezTo>
                <a:cubicBezTo>
                  <a:pt x="398" y="90"/>
                  <a:pt x="395" y="90"/>
                  <a:pt x="394" y="92"/>
                </a:cubicBezTo>
                <a:cubicBezTo>
                  <a:pt x="394" y="94"/>
                  <a:pt x="390" y="96"/>
                  <a:pt x="390" y="94"/>
                </a:cubicBezTo>
                <a:cubicBezTo>
                  <a:pt x="390" y="93"/>
                  <a:pt x="392" y="90"/>
                  <a:pt x="389" y="88"/>
                </a:cubicBezTo>
                <a:cubicBezTo>
                  <a:pt x="386" y="86"/>
                  <a:pt x="386" y="85"/>
                  <a:pt x="383" y="87"/>
                </a:cubicBezTo>
                <a:cubicBezTo>
                  <a:pt x="380" y="89"/>
                  <a:pt x="379" y="90"/>
                  <a:pt x="378" y="87"/>
                </a:cubicBezTo>
                <a:cubicBezTo>
                  <a:pt x="376" y="84"/>
                  <a:pt x="372" y="81"/>
                  <a:pt x="372" y="81"/>
                </a:cubicBezTo>
                <a:cubicBezTo>
                  <a:pt x="372" y="81"/>
                  <a:pt x="369" y="77"/>
                  <a:pt x="366" y="76"/>
                </a:cubicBezTo>
                <a:cubicBezTo>
                  <a:pt x="364" y="74"/>
                  <a:pt x="360" y="74"/>
                  <a:pt x="360" y="76"/>
                </a:cubicBezTo>
                <a:cubicBezTo>
                  <a:pt x="359" y="78"/>
                  <a:pt x="360" y="80"/>
                  <a:pt x="362" y="83"/>
                </a:cubicBezTo>
                <a:cubicBezTo>
                  <a:pt x="363" y="86"/>
                  <a:pt x="365" y="93"/>
                  <a:pt x="362" y="93"/>
                </a:cubicBezTo>
                <a:cubicBezTo>
                  <a:pt x="360" y="94"/>
                  <a:pt x="359" y="94"/>
                  <a:pt x="356" y="95"/>
                </a:cubicBezTo>
                <a:cubicBezTo>
                  <a:pt x="354" y="96"/>
                  <a:pt x="353" y="94"/>
                  <a:pt x="353" y="91"/>
                </a:cubicBezTo>
                <a:cubicBezTo>
                  <a:pt x="353" y="88"/>
                  <a:pt x="352" y="85"/>
                  <a:pt x="352" y="84"/>
                </a:cubicBezTo>
                <a:cubicBezTo>
                  <a:pt x="353" y="83"/>
                  <a:pt x="349" y="85"/>
                  <a:pt x="346" y="84"/>
                </a:cubicBezTo>
                <a:cubicBezTo>
                  <a:pt x="342" y="83"/>
                  <a:pt x="339" y="85"/>
                  <a:pt x="342" y="86"/>
                </a:cubicBezTo>
                <a:cubicBezTo>
                  <a:pt x="346" y="88"/>
                  <a:pt x="347" y="92"/>
                  <a:pt x="344" y="93"/>
                </a:cubicBezTo>
                <a:cubicBezTo>
                  <a:pt x="340" y="94"/>
                  <a:pt x="327" y="93"/>
                  <a:pt x="323" y="93"/>
                </a:cubicBezTo>
                <a:cubicBezTo>
                  <a:pt x="319" y="93"/>
                  <a:pt x="313" y="94"/>
                  <a:pt x="312" y="92"/>
                </a:cubicBezTo>
                <a:cubicBezTo>
                  <a:pt x="311" y="90"/>
                  <a:pt x="315" y="88"/>
                  <a:pt x="318" y="88"/>
                </a:cubicBezTo>
                <a:cubicBezTo>
                  <a:pt x="321" y="88"/>
                  <a:pt x="328" y="89"/>
                  <a:pt x="331" y="85"/>
                </a:cubicBezTo>
                <a:cubicBezTo>
                  <a:pt x="335" y="80"/>
                  <a:pt x="328" y="80"/>
                  <a:pt x="325" y="80"/>
                </a:cubicBezTo>
                <a:cubicBezTo>
                  <a:pt x="322" y="80"/>
                  <a:pt x="319" y="79"/>
                  <a:pt x="316" y="75"/>
                </a:cubicBezTo>
                <a:cubicBezTo>
                  <a:pt x="313" y="72"/>
                  <a:pt x="318" y="69"/>
                  <a:pt x="317" y="68"/>
                </a:cubicBezTo>
                <a:cubicBezTo>
                  <a:pt x="317" y="66"/>
                  <a:pt x="313" y="68"/>
                  <a:pt x="310" y="68"/>
                </a:cubicBezTo>
                <a:cubicBezTo>
                  <a:pt x="306" y="68"/>
                  <a:pt x="301" y="65"/>
                  <a:pt x="301" y="68"/>
                </a:cubicBezTo>
                <a:cubicBezTo>
                  <a:pt x="301" y="71"/>
                  <a:pt x="305" y="80"/>
                  <a:pt x="302" y="78"/>
                </a:cubicBezTo>
                <a:cubicBezTo>
                  <a:pt x="300" y="76"/>
                  <a:pt x="300" y="73"/>
                  <a:pt x="298" y="71"/>
                </a:cubicBezTo>
                <a:cubicBezTo>
                  <a:pt x="296" y="69"/>
                  <a:pt x="293" y="69"/>
                  <a:pt x="289" y="69"/>
                </a:cubicBezTo>
                <a:cubicBezTo>
                  <a:pt x="286" y="70"/>
                  <a:pt x="279" y="71"/>
                  <a:pt x="277" y="71"/>
                </a:cubicBezTo>
                <a:cubicBezTo>
                  <a:pt x="275" y="70"/>
                  <a:pt x="277" y="70"/>
                  <a:pt x="273" y="68"/>
                </a:cubicBezTo>
                <a:cubicBezTo>
                  <a:pt x="269" y="66"/>
                  <a:pt x="267" y="67"/>
                  <a:pt x="264" y="65"/>
                </a:cubicBezTo>
                <a:cubicBezTo>
                  <a:pt x="261" y="63"/>
                  <a:pt x="263" y="62"/>
                  <a:pt x="258" y="62"/>
                </a:cubicBezTo>
                <a:cubicBezTo>
                  <a:pt x="253" y="62"/>
                  <a:pt x="253" y="65"/>
                  <a:pt x="248" y="64"/>
                </a:cubicBezTo>
                <a:cubicBezTo>
                  <a:pt x="243" y="63"/>
                  <a:pt x="241" y="64"/>
                  <a:pt x="236" y="64"/>
                </a:cubicBezTo>
                <a:cubicBezTo>
                  <a:pt x="230" y="63"/>
                  <a:pt x="228" y="63"/>
                  <a:pt x="227" y="66"/>
                </a:cubicBezTo>
                <a:cubicBezTo>
                  <a:pt x="226" y="68"/>
                  <a:pt x="225" y="73"/>
                  <a:pt x="223" y="73"/>
                </a:cubicBezTo>
                <a:cubicBezTo>
                  <a:pt x="220" y="73"/>
                  <a:pt x="218" y="76"/>
                  <a:pt x="225" y="76"/>
                </a:cubicBezTo>
                <a:cubicBezTo>
                  <a:pt x="232" y="76"/>
                  <a:pt x="228" y="80"/>
                  <a:pt x="234" y="79"/>
                </a:cubicBezTo>
                <a:cubicBezTo>
                  <a:pt x="241" y="79"/>
                  <a:pt x="246" y="79"/>
                  <a:pt x="248" y="76"/>
                </a:cubicBezTo>
                <a:cubicBezTo>
                  <a:pt x="249" y="73"/>
                  <a:pt x="251" y="73"/>
                  <a:pt x="251" y="74"/>
                </a:cubicBezTo>
                <a:cubicBezTo>
                  <a:pt x="252" y="75"/>
                  <a:pt x="258" y="82"/>
                  <a:pt x="258" y="82"/>
                </a:cubicBezTo>
                <a:cubicBezTo>
                  <a:pt x="258" y="82"/>
                  <a:pt x="261" y="85"/>
                  <a:pt x="263" y="86"/>
                </a:cubicBezTo>
                <a:cubicBezTo>
                  <a:pt x="265" y="86"/>
                  <a:pt x="261" y="90"/>
                  <a:pt x="258" y="88"/>
                </a:cubicBezTo>
                <a:cubicBezTo>
                  <a:pt x="255" y="86"/>
                  <a:pt x="250" y="86"/>
                  <a:pt x="247" y="85"/>
                </a:cubicBezTo>
                <a:cubicBezTo>
                  <a:pt x="245" y="83"/>
                  <a:pt x="235" y="83"/>
                  <a:pt x="232" y="83"/>
                </a:cubicBezTo>
                <a:cubicBezTo>
                  <a:pt x="230" y="83"/>
                  <a:pt x="225" y="82"/>
                  <a:pt x="224" y="82"/>
                </a:cubicBezTo>
                <a:cubicBezTo>
                  <a:pt x="222" y="82"/>
                  <a:pt x="217" y="86"/>
                  <a:pt x="217" y="86"/>
                </a:cubicBezTo>
                <a:cubicBezTo>
                  <a:pt x="217" y="86"/>
                  <a:pt x="215" y="83"/>
                  <a:pt x="214" y="81"/>
                </a:cubicBezTo>
                <a:cubicBezTo>
                  <a:pt x="213" y="80"/>
                  <a:pt x="211" y="83"/>
                  <a:pt x="210" y="83"/>
                </a:cubicBezTo>
                <a:cubicBezTo>
                  <a:pt x="208" y="83"/>
                  <a:pt x="204" y="80"/>
                  <a:pt x="199" y="82"/>
                </a:cubicBezTo>
                <a:cubicBezTo>
                  <a:pt x="195" y="83"/>
                  <a:pt x="196" y="85"/>
                  <a:pt x="190" y="84"/>
                </a:cubicBezTo>
                <a:cubicBezTo>
                  <a:pt x="183" y="84"/>
                  <a:pt x="182" y="83"/>
                  <a:pt x="179" y="83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83"/>
                  <a:pt x="177" y="85"/>
                  <a:pt x="175" y="86"/>
                </a:cubicBezTo>
                <a:cubicBezTo>
                  <a:pt x="172" y="88"/>
                  <a:pt x="170" y="90"/>
                  <a:pt x="168" y="88"/>
                </a:cubicBezTo>
                <a:cubicBezTo>
                  <a:pt x="166" y="85"/>
                  <a:pt x="165" y="85"/>
                  <a:pt x="164" y="85"/>
                </a:cubicBezTo>
                <a:cubicBezTo>
                  <a:pt x="163" y="85"/>
                  <a:pt x="161" y="83"/>
                  <a:pt x="156" y="84"/>
                </a:cubicBezTo>
                <a:cubicBezTo>
                  <a:pt x="151" y="85"/>
                  <a:pt x="143" y="82"/>
                  <a:pt x="142" y="82"/>
                </a:cubicBezTo>
                <a:cubicBezTo>
                  <a:pt x="140" y="82"/>
                  <a:pt x="127" y="82"/>
                  <a:pt x="124" y="81"/>
                </a:cubicBezTo>
                <a:cubicBezTo>
                  <a:pt x="121" y="80"/>
                  <a:pt x="113" y="80"/>
                  <a:pt x="110" y="80"/>
                </a:cubicBezTo>
                <a:cubicBezTo>
                  <a:pt x="107" y="81"/>
                  <a:pt x="99" y="81"/>
                  <a:pt x="99" y="81"/>
                </a:cubicBezTo>
                <a:cubicBezTo>
                  <a:pt x="99" y="81"/>
                  <a:pt x="93" y="77"/>
                  <a:pt x="92" y="77"/>
                </a:cubicBezTo>
                <a:cubicBezTo>
                  <a:pt x="91" y="77"/>
                  <a:pt x="87" y="79"/>
                  <a:pt x="85" y="77"/>
                </a:cubicBezTo>
                <a:cubicBezTo>
                  <a:pt x="83" y="75"/>
                  <a:pt x="80" y="74"/>
                  <a:pt x="80" y="74"/>
                </a:cubicBezTo>
                <a:cubicBezTo>
                  <a:pt x="80" y="74"/>
                  <a:pt x="78" y="78"/>
                  <a:pt x="76" y="79"/>
                </a:cubicBezTo>
                <a:cubicBezTo>
                  <a:pt x="73" y="80"/>
                  <a:pt x="67" y="81"/>
                  <a:pt x="66" y="80"/>
                </a:cubicBezTo>
                <a:cubicBezTo>
                  <a:pt x="65" y="80"/>
                  <a:pt x="55" y="83"/>
                  <a:pt x="55" y="83"/>
                </a:cubicBezTo>
                <a:cubicBezTo>
                  <a:pt x="55" y="83"/>
                  <a:pt x="49" y="88"/>
                  <a:pt x="48" y="88"/>
                </a:cubicBezTo>
                <a:cubicBezTo>
                  <a:pt x="46" y="88"/>
                  <a:pt x="40" y="87"/>
                  <a:pt x="41" y="88"/>
                </a:cubicBezTo>
                <a:cubicBezTo>
                  <a:pt x="42" y="90"/>
                  <a:pt x="41" y="93"/>
                  <a:pt x="47" y="93"/>
                </a:cubicBezTo>
                <a:cubicBezTo>
                  <a:pt x="53" y="93"/>
                  <a:pt x="53" y="95"/>
                  <a:pt x="56" y="96"/>
                </a:cubicBezTo>
                <a:cubicBezTo>
                  <a:pt x="58" y="96"/>
                  <a:pt x="59" y="96"/>
                  <a:pt x="61" y="98"/>
                </a:cubicBezTo>
                <a:cubicBezTo>
                  <a:pt x="64" y="100"/>
                  <a:pt x="64" y="102"/>
                  <a:pt x="61" y="102"/>
                </a:cubicBezTo>
                <a:cubicBezTo>
                  <a:pt x="57" y="102"/>
                  <a:pt x="53" y="101"/>
                  <a:pt x="51" y="99"/>
                </a:cubicBezTo>
                <a:cubicBezTo>
                  <a:pt x="49" y="97"/>
                  <a:pt x="49" y="97"/>
                  <a:pt x="49" y="97"/>
                </a:cubicBezTo>
                <a:cubicBezTo>
                  <a:pt x="45" y="99"/>
                  <a:pt x="45" y="99"/>
                  <a:pt x="45" y="99"/>
                </a:cubicBezTo>
                <a:cubicBezTo>
                  <a:pt x="39" y="99"/>
                  <a:pt x="33" y="102"/>
                  <a:pt x="33" y="102"/>
                </a:cubicBezTo>
                <a:cubicBezTo>
                  <a:pt x="33" y="102"/>
                  <a:pt x="34" y="105"/>
                  <a:pt x="38" y="108"/>
                </a:cubicBezTo>
                <a:cubicBezTo>
                  <a:pt x="41" y="110"/>
                  <a:pt x="50" y="110"/>
                  <a:pt x="50" y="110"/>
                </a:cubicBezTo>
                <a:cubicBezTo>
                  <a:pt x="50" y="110"/>
                  <a:pt x="55" y="110"/>
                  <a:pt x="58" y="108"/>
                </a:cubicBezTo>
                <a:cubicBezTo>
                  <a:pt x="60" y="107"/>
                  <a:pt x="62" y="107"/>
                  <a:pt x="64" y="107"/>
                </a:cubicBezTo>
                <a:cubicBezTo>
                  <a:pt x="65" y="108"/>
                  <a:pt x="63" y="113"/>
                  <a:pt x="59" y="112"/>
                </a:cubicBezTo>
                <a:cubicBezTo>
                  <a:pt x="54" y="112"/>
                  <a:pt x="50" y="113"/>
                  <a:pt x="46" y="115"/>
                </a:cubicBezTo>
                <a:cubicBezTo>
                  <a:pt x="43" y="118"/>
                  <a:pt x="40" y="118"/>
                  <a:pt x="41" y="121"/>
                </a:cubicBezTo>
                <a:cubicBezTo>
                  <a:pt x="43" y="124"/>
                  <a:pt x="48" y="128"/>
                  <a:pt x="49" y="130"/>
                </a:cubicBezTo>
                <a:cubicBezTo>
                  <a:pt x="49" y="132"/>
                  <a:pt x="56" y="129"/>
                  <a:pt x="56" y="127"/>
                </a:cubicBezTo>
                <a:cubicBezTo>
                  <a:pt x="57" y="125"/>
                  <a:pt x="61" y="125"/>
                  <a:pt x="60" y="129"/>
                </a:cubicBezTo>
                <a:cubicBezTo>
                  <a:pt x="59" y="133"/>
                  <a:pt x="64" y="134"/>
                  <a:pt x="64" y="134"/>
                </a:cubicBezTo>
                <a:cubicBezTo>
                  <a:pt x="64" y="134"/>
                  <a:pt x="66" y="130"/>
                  <a:pt x="67" y="131"/>
                </a:cubicBezTo>
                <a:cubicBezTo>
                  <a:pt x="68" y="132"/>
                  <a:pt x="72" y="135"/>
                  <a:pt x="72" y="135"/>
                </a:cubicBezTo>
                <a:cubicBezTo>
                  <a:pt x="72" y="135"/>
                  <a:pt x="77" y="132"/>
                  <a:pt x="78" y="134"/>
                </a:cubicBezTo>
                <a:cubicBezTo>
                  <a:pt x="80" y="136"/>
                  <a:pt x="76" y="138"/>
                  <a:pt x="74" y="139"/>
                </a:cubicBezTo>
                <a:cubicBezTo>
                  <a:pt x="72" y="141"/>
                  <a:pt x="63" y="144"/>
                  <a:pt x="61" y="145"/>
                </a:cubicBezTo>
                <a:cubicBezTo>
                  <a:pt x="59" y="146"/>
                  <a:pt x="52" y="149"/>
                  <a:pt x="50" y="149"/>
                </a:cubicBezTo>
                <a:cubicBezTo>
                  <a:pt x="48" y="149"/>
                  <a:pt x="48" y="154"/>
                  <a:pt x="51" y="153"/>
                </a:cubicBezTo>
                <a:cubicBezTo>
                  <a:pt x="54" y="153"/>
                  <a:pt x="64" y="150"/>
                  <a:pt x="67" y="149"/>
                </a:cubicBezTo>
                <a:cubicBezTo>
                  <a:pt x="69" y="147"/>
                  <a:pt x="68" y="150"/>
                  <a:pt x="75" y="147"/>
                </a:cubicBezTo>
                <a:cubicBezTo>
                  <a:pt x="82" y="143"/>
                  <a:pt x="86" y="140"/>
                  <a:pt x="88" y="141"/>
                </a:cubicBezTo>
                <a:cubicBezTo>
                  <a:pt x="90" y="141"/>
                  <a:pt x="90" y="144"/>
                  <a:pt x="93" y="144"/>
                </a:cubicBezTo>
                <a:cubicBezTo>
                  <a:pt x="96" y="145"/>
                  <a:pt x="99" y="142"/>
                  <a:pt x="101" y="141"/>
                </a:cubicBezTo>
                <a:cubicBezTo>
                  <a:pt x="103" y="140"/>
                  <a:pt x="104" y="135"/>
                  <a:pt x="102" y="136"/>
                </a:cubicBezTo>
                <a:cubicBezTo>
                  <a:pt x="100" y="136"/>
                  <a:pt x="95" y="136"/>
                  <a:pt x="95" y="136"/>
                </a:cubicBezTo>
                <a:cubicBezTo>
                  <a:pt x="95" y="136"/>
                  <a:pt x="101" y="133"/>
                  <a:pt x="101" y="131"/>
                </a:cubicBezTo>
                <a:cubicBezTo>
                  <a:pt x="101" y="129"/>
                  <a:pt x="101" y="126"/>
                  <a:pt x="104" y="125"/>
                </a:cubicBezTo>
                <a:cubicBezTo>
                  <a:pt x="107" y="124"/>
                  <a:pt x="107" y="124"/>
                  <a:pt x="106" y="129"/>
                </a:cubicBezTo>
                <a:cubicBezTo>
                  <a:pt x="104" y="133"/>
                  <a:pt x="109" y="132"/>
                  <a:pt x="112" y="130"/>
                </a:cubicBezTo>
                <a:cubicBezTo>
                  <a:pt x="114" y="128"/>
                  <a:pt x="115" y="129"/>
                  <a:pt x="120" y="127"/>
                </a:cubicBezTo>
                <a:cubicBezTo>
                  <a:pt x="124" y="124"/>
                  <a:pt x="124" y="122"/>
                  <a:pt x="126" y="122"/>
                </a:cubicBezTo>
                <a:cubicBezTo>
                  <a:pt x="128" y="122"/>
                  <a:pt x="132" y="127"/>
                  <a:pt x="135" y="125"/>
                </a:cubicBezTo>
                <a:cubicBezTo>
                  <a:pt x="137" y="124"/>
                  <a:pt x="143" y="127"/>
                  <a:pt x="147" y="127"/>
                </a:cubicBezTo>
                <a:cubicBezTo>
                  <a:pt x="151" y="127"/>
                  <a:pt x="163" y="132"/>
                  <a:pt x="165" y="132"/>
                </a:cubicBezTo>
                <a:cubicBezTo>
                  <a:pt x="168" y="132"/>
                  <a:pt x="174" y="135"/>
                  <a:pt x="175" y="139"/>
                </a:cubicBezTo>
                <a:cubicBezTo>
                  <a:pt x="175" y="144"/>
                  <a:pt x="177" y="144"/>
                  <a:pt x="180" y="144"/>
                </a:cubicBezTo>
                <a:cubicBezTo>
                  <a:pt x="182" y="144"/>
                  <a:pt x="187" y="146"/>
                  <a:pt x="187" y="148"/>
                </a:cubicBezTo>
                <a:cubicBezTo>
                  <a:pt x="187" y="150"/>
                  <a:pt x="186" y="157"/>
                  <a:pt x="190" y="159"/>
                </a:cubicBezTo>
                <a:cubicBezTo>
                  <a:pt x="193" y="161"/>
                  <a:pt x="197" y="164"/>
                  <a:pt x="198" y="163"/>
                </a:cubicBezTo>
                <a:cubicBezTo>
                  <a:pt x="200" y="163"/>
                  <a:pt x="198" y="157"/>
                  <a:pt x="196" y="156"/>
                </a:cubicBezTo>
                <a:cubicBezTo>
                  <a:pt x="195" y="155"/>
                  <a:pt x="196" y="152"/>
                  <a:pt x="195" y="151"/>
                </a:cubicBezTo>
                <a:cubicBezTo>
                  <a:pt x="194" y="149"/>
                  <a:pt x="197" y="149"/>
                  <a:pt x="198" y="152"/>
                </a:cubicBezTo>
                <a:cubicBezTo>
                  <a:pt x="199" y="155"/>
                  <a:pt x="202" y="160"/>
                  <a:pt x="204" y="160"/>
                </a:cubicBezTo>
                <a:cubicBezTo>
                  <a:pt x="206" y="160"/>
                  <a:pt x="210" y="164"/>
                  <a:pt x="209" y="167"/>
                </a:cubicBezTo>
                <a:cubicBezTo>
                  <a:pt x="208" y="169"/>
                  <a:pt x="210" y="173"/>
                  <a:pt x="214" y="173"/>
                </a:cubicBezTo>
                <a:cubicBezTo>
                  <a:pt x="217" y="173"/>
                  <a:pt x="221" y="178"/>
                  <a:pt x="223" y="179"/>
                </a:cubicBezTo>
                <a:cubicBezTo>
                  <a:pt x="224" y="179"/>
                  <a:pt x="226" y="181"/>
                  <a:pt x="226" y="182"/>
                </a:cubicBezTo>
                <a:cubicBezTo>
                  <a:pt x="226" y="183"/>
                  <a:pt x="228" y="190"/>
                  <a:pt x="228" y="192"/>
                </a:cubicBezTo>
                <a:cubicBezTo>
                  <a:pt x="228" y="195"/>
                  <a:pt x="227" y="206"/>
                  <a:pt x="227" y="210"/>
                </a:cubicBezTo>
                <a:cubicBezTo>
                  <a:pt x="226" y="214"/>
                  <a:pt x="230" y="221"/>
                  <a:pt x="233" y="225"/>
                </a:cubicBezTo>
                <a:cubicBezTo>
                  <a:pt x="237" y="229"/>
                  <a:pt x="241" y="236"/>
                  <a:pt x="243" y="238"/>
                </a:cubicBezTo>
                <a:cubicBezTo>
                  <a:pt x="245" y="239"/>
                  <a:pt x="247" y="243"/>
                  <a:pt x="250" y="243"/>
                </a:cubicBezTo>
                <a:cubicBezTo>
                  <a:pt x="254" y="242"/>
                  <a:pt x="256" y="245"/>
                  <a:pt x="259" y="250"/>
                </a:cubicBezTo>
                <a:cubicBezTo>
                  <a:pt x="262" y="256"/>
                  <a:pt x="265" y="264"/>
                  <a:pt x="267" y="265"/>
                </a:cubicBezTo>
                <a:cubicBezTo>
                  <a:pt x="269" y="266"/>
                  <a:pt x="273" y="269"/>
                  <a:pt x="271" y="270"/>
                </a:cubicBezTo>
                <a:cubicBezTo>
                  <a:pt x="269" y="272"/>
                  <a:pt x="266" y="276"/>
                  <a:pt x="270" y="276"/>
                </a:cubicBezTo>
                <a:cubicBezTo>
                  <a:pt x="273" y="276"/>
                  <a:pt x="274" y="275"/>
                  <a:pt x="277" y="278"/>
                </a:cubicBezTo>
                <a:cubicBezTo>
                  <a:pt x="280" y="281"/>
                  <a:pt x="283" y="283"/>
                  <a:pt x="283" y="286"/>
                </a:cubicBezTo>
                <a:cubicBezTo>
                  <a:pt x="282" y="288"/>
                  <a:pt x="286" y="289"/>
                  <a:pt x="287" y="289"/>
                </a:cubicBezTo>
                <a:cubicBezTo>
                  <a:pt x="289" y="289"/>
                  <a:pt x="292" y="296"/>
                  <a:pt x="296" y="293"/>
                </a:cubicBezTo>
                <a:cubicBezTo>
                  <a:pt x="299" y="290"/>
                  <a:pt x="291" y="286"/>
                  <a:pt x="289" y="284"/>
                </a:cubicBezTo>
                <a:cubicBezTo>
                  <a:pt x="286" y="282"/>
                  <a:pt x="289" y="278"/>
                  <a:pt x="283" y="273"/>
                </a:cubicBezTo>
                <a:cubicBezTo>
                  <a:pt x="278" y="269"/>
                  <a:pt x="279" y="266"/>
                  <a:pt x="275" y="263"/>
                </a:cubicBezTo>
                <a:cubicBezTo>
                  <a:pt x="271" y="260"/>
                  <a:pt x="268" y="258"/>
                  <a:pt x="272" y="255"/>
                </a:cubicBezTo>
                <a:cubicBezTo>
                  <a:pt x="276" y="252"/>
                  <a:pt x="276" y="258"/>
                  <a:pt x="278" y="261"/>
                </a:cubicBezTo>
                <a:cubicBezTo>
                  <a:pt x="279" y="264"/>
                  <a:pt x="287" y="271"/>
                  <a:pt x="291" y="274"/>
                </a:cubicBezTo>
                <a:cubicBezTo>
                  <a:pt x="294" y="277"/>
                  <a:pt x="300" y="288"/>
                  <a:pt x="302" y="288"/>
                </a:cubicBezTo>
                <a:cubicBezTo>
                  <a:pt x="304" y="288"/>
                  <a:pt x="309" y="294"/>
                  <a:pt x="309" y="294"/>
                </a:cubicBezTo>
                <a:cubicBezTo>
                  <a:pt x="309" y="294"/>
                  <a:pt x="312" y="299"/>
                  <a:pt x="311" y="300"/>
                </a:cubicBezTo>
                <a:cubicBezTo>
                  <a:pt x="310" y="302"/>
                  <a:pt x="313" y="307"/>
                  <a:pt x="315" y="309"/>
                </a:cubicBezTo>
                <a:cubicBezTo>
                  <a:pt x="318" y="311"/>
                  <a:pt x="328" y="315"/>
                  <a:pt x="330" y="316"/>
                </a:cubicBezTo>
                <a:cubicBezTo>
                  <a:pt x="331" y="317"/>
                  <a:pt x="335" y="323"/>
                  <a:pt x="339" y="323"/>
                </a:cubicBezTo>
                <a:cubicBezTo>
                  <a:pt x="343" y="323"/>
                  <a:pt x="346" y="323"/>
                  <a:pt x="347" y="324"/>
                </a:cubicBezTo>
                <a:cubicBezTo>
                  <a:pt x="348" y="325"/>
                  <a:pt x="352" y="330"/>
                  <a:pt x="354" y="327"/>
                </a:cubicBezTo>
                <a:cubicBezTo>
                  <a:pt x="356" y="325"/>
                  <a:pt x="356" y="323"/>
                  <a:pt x="360" y="323"/>
                </a:cubicBezTo>
                <a:cubicBezTo>
                  <a:pt x="363" y="323"/>
                  <a:pt x="365" y="326"/>
                  <a:pt x="367" y="328"/>
                </a:cubicBezTo>
                <a:cubicBezTo>
                  <a:pt x="369" y="330"/>
                  <a:pt x="374" y="335"/>
                  <a:pt x="377" y="334"/>
                </a:cubicBezTo>
                <a:cubicBezTo>
                  <a:pt x="379" y="334"/>
                  <a:pt x="383" y="337"/>
                  <a:pt x="384" y="336"/>
                </a:cubicBezTo>
                <a:cubicBezTo>
                  <a:pt x="386" y="335"/>
                  <a:pt x="389" y="337"/>
                  <a:pt x="391" y="338"/>
                </a:cubicBezTo>
                <a:cubicBezTo>
                  <a:pt x="392" y="339"/>
                  <a:pt x="398" y="341"/>
                  <a:pt x="397" y="346"/>
                </a:cubicBezTo>
                <a:cubicBezTo>
                  <a:pt x="397" y="350"/>
                  <a:pt x="400" y="351"/>
                  <a:pt x="403" y="353"/>
                </a:cubicBezTo>
                <a:cubicBezTo>
                  <a:pt x="405" y="354"/>
                  <a:pt x="408" y="356"/>
                  <a:pt x="410" y="358"/>
                </a:cubicBezTo>
                <a:cubicBezTo>
                  <a:pt x="412" y="360"/>
                  <a:pt x="416" y="360"/>
                  <a:pt x="417" y="362"/>
                </a:cubicBezTo>
                <a:cubicBezTo>
                  <a:pt x="418" y="363"/>
                  <a:pt x="419" y="365"/>
                  <a:pt x="422" y="363"/>
                </a:cubicBezTo>
                <a:cubicBezTo>
                  <a:pt x="426" y="361"/>
                  <a:pt x="425" y="358"/>
                  <a:pt x="425" y="358"/>
                </a:cubicBezTo>
                <a:cubicBezTo>
                  <a:pt x="425" y="358"/>
                  <a:pt x="429" y="357"/>
                  <a:pt x="431" y="359"/>
                </a:cubicBezTo>
                <a:cubicBezTo>
                  <a:pt x="433" y="360"/>
                  <a:pt x="434" y="365"/>
                  <a:pt x="435" y="366"/>
                </a:cubicBezTo>
                <a:cubicBezTo>
                  <a:pt x="436" y="367"/>
                  <a:pt x="438" y="372"/>
                  <a:pt x="437" y="376"/>
                </a:cubicBezTo>
                <a:cubicBezTo>
                  <a:pt x="435" y="381"/>
                  <a:pt x="436" y="385"/>
                  <a:pt x="434" y="385"/>
                </a:cubicBezTo>
                <a:cubicBezTo>
                  <a:pt x="433" y="385"/>
                  <a:pt x="431" y="390"/>
                  <a:pt x="428" y="391"/>
                </a:cubicBezTo>
                <a:cubicBezTo>
                  <a:pt x="426" y="392"/>
                  <a:pt x="420" y="397"/>
                  <a:pt x="420" y="399"/>
                </a:cubicBezTo>
                <a:cubicBezTo>
                  <a:pt x="421" y="401"/>
                  <a:pt x="424" y="407"/>
                  <a:pt x="423" y="409"/>
                </a:cubicBezTo>
                <a:cubicBezTo>
                  <a:pt x="423" y="412"/>
                  <a:pt x="418" y="415"/>
                  <a:pt x="419" y="419"/>
                </a:cubicBezTo>
                <a:cubicBezTo>
                  <a:pt x="420" y="423"/>
                  <a:pt x="428" y="424"/>
                  <a:pt x="428" y="428"/>
                </a:cubicBezTo>
                <a:cubicBezTo>
                  <a:pt x="429" y="432"/>
                  <a:pt x="434" y="440"/>
                  <a:pt x="435" y="444"/>
                </a:cubicBezTo>
                <a:cubicBezTo>
                  <a:pt x="436" y="448"/>
                  <a:pt x="442" y="452"/>
                  <a:pt x="442" y="457"/>
                </a:cubicBezTo>
                <a:cubicBezTo>
                  <a:pt x="442" y="463"/>
                  <a:pt x="451" y="466"/>
                  <a:pt x="453" y="466"/>
                </a:cubicBezTo>
                <a:cubicBezTo>
                  <a:pt x="455" y="467"/>
                  <a:pt x="459" y="470"/>
                  <a:pt x="461" y="471"/>
                </a:cubicBezTo>
                <a:cubicBezTo>
                  <a:pt x="464" y="472"/>
                  <a:pt x="466" y="475"/>
                  <a:pt x="468" y="478"/>
                </a:cubicBezTo>
                <a:cubicBezTo>
                  <a:pt x="470" y="481"/>
                  <a:pt x="470" y="485"/>
                  <a:pt x="470" y="486"/>
                </a:cubicBezTo>
                <a:cubicBezTo>
                  <a:pt x="470" y="488"/>
                  <a:pt x="468" y="499"/>
                  <a:pt x="467" y="506"/>
                </a:cubicBezTo>
                <a:cubicBezTo>
                  <a:pt x="466" y="513"/>
                  <a:pt x="469" y="518"/>
                  <a:pt x="467" y="520"/>
                </a:cubicBezTo>
                <a:cubicBezTo>
                  <a:pt x="464" y="522"/>
                  <a:pt x="461" y="524"/>
                  <a:pt x="464" y="526"/>
                </a:cubicBezTo>
                <a:cubicBezTo>
                  <a:pt x="466" y="529"/>
                  <a:pt x="461" y="530"/>
                  <a:pt x="461" y="531"/>
                </a:cubicBezTo>
                <a:cubicBezTo>
                  <a:pt x="461" y="532"/>
                  <a:pt x="464" y="538"/>
                  <a:pt x="462" y="541"/>
                </a:cubicBezTo>
                <a:cubicBezTo>
                  <a:pt x="461" y="544"/>
                  <a:pt x="460" y="547"/>
                  <a:pt x="459" y="550"/>
                </a:cubicBezTo>
                <a:cubicBezTo>
                  <a:pt x="458" y="552"/>
                  <a:pt x="455" y="554"/>
                  <a:pt x="456" y="558"/>
                </a:cubicBezTo>
                <a:cubicBezTo>
                  <a:pt x="456" y="561"/>
                  <a:pt x="453" y="560"/>
                  <a:pt x="453" y="563"/>
                </a:cubicBezTo>
                <a:cubicBezTo>
                  <a:pt x="453" y="567"/>
                  <a:pt x="456" y="565"/>
                  <a:pt x="455" y="569"/>
                </a:cubicBezTo>
                <a:cubicBezTo>
                  <a:pt x="454" y="574"/>
                  <a:pt x="453" y="575"/>
                  <a:pt x="453" y="578"/>
                </a:cubicBezTo>
                <a:cubicBezTo>
                  <a:pt x="453" y="581"/>
                  <a:pt x="454" y="585"/>
                  <a:pt x="454" y="586"/>
                </a:cubicBezTo>
                <a:cubicBezTo>
                  <a:pt x="454" y="587"/>
                  <a:pt x="453" y="591"/>
                  <a:pt x="450" y="594"/>
                </a:cubicBezTo>
                <a:cubicBezTo>
                  <a:pt x="447" y="597"/>
                  <a:pt x="445" y="599"/>
                  <a:pt x="446" y="601"/>
                </a:cubicBezTo>
                <a:cubicBezTo>
                  <a:pt x="446" y="603"/>
                  <a:pt x="449" y="605"/>
                  <a:pt x="448" y="606"/>
                </a:cubicBezTo>
                <a:cubicBezTo>
                  <a:pt x="448" y="607"/>
                  <a:pt x="445" y="611"/>
                  <a:pt x="445" y="614"/>
                </a:cubicBezTo>
                <a:cubicBezTo>
                  <a:pt x="445" y="616"/>
                  <a:pt x="449" y="615"/>
                  <a:pt x="450" y="617"/>
                </a:cubicBezTo>
                <a:cubicBezTo>
                  <a:pt x="450" y="619"/>
                  <a:pt x="445" y="620"/>
                  <a:pt x="447" y="622"/>
                </a:cubicBezTo>
                <a:cubicBezTo>
                  <a:pt x="450" y="624"/>
                  <a:pt x="453" y="624"/>
                  <a:pt x="452" y="628"/>
                </a:cubicBezTo>
                <a:cubicBezTo>
                  <a:pt x="451" y="633"/>
                  <a:pt x="456" y="634"/>
                  <a:pt x="457" y="635"/>
                </a:cubicBezTo>
                <a:cubicBezTo>
                  <a:pt x="458" y="636"/>
                  <a:pt x="461" y="639"/>
                  <a:pt x="462" y="639"/>
                </a:cubicBezTo>
                <a:cubicBezTo>
                  <a:pt x="464" y="639"/>
                  <a:pt x="466" y="638"/>
                  <a:pt x="467" y="634"/>
                </a:cubicBezTo>
                <a:cubicBezTo>
                  <a:pt x="467" y="630"/>
                  <a:pt x="473" y="633"/>
                  <a:pt x="469" y="636"/>
                </a:cubicBezTo>
                <a:cubicBezTo>
                  <a:pt x="465" y="639"/>
                  <a:pt x="463" y="641"/>
                  <a:pt x="464" y="641"/>
                </a:cubicBezTo>
                <a:cubicBezTo>
                  <a:pt x="465" y="641"/>
                  <a:pt x="471" y="644"/>
                  <a:pt x="474" y="644"/>
                </a:cubicBezTo>
                <a:cubicBezTo>
                  <a:pt x="477" y="644"/>
                  <a:pt x="483" y="642"/>
                  <a:pt x="484" y="642"/>
                </a:cubicBezTo>
                <a:cubicBezTo>
                  <a:pt x="486" y="641"/>
                  <a:pt x="494" y="640"/>
                  <a:pt x="495" y="639"/>
                </a:cubicBezTo>
                <a:cubicBezTo>
                  <a:pt x="495" y="638"/>
                  <a:pt x="488" y="638"/>
                  <a:pt x="485" y="637"/>
                </a:cubicBezTo>
                <a:cubicBezTo>
                  <a:pt x="481" y="636"/>
                  <a:pt x="475" y="630"/>
                  <a:pt x="475" y="628"/>
                </a:cubicBezTo>
                <a:cubicBezTo>
                  <a:pt x="474" y="626"/>
                  <a:pt x="474" y="621"/>
                  <a:pt x="476" y="620"/>
                </a:cubicBezTo>
                <a:cubicBezTo>
                  <a:pt x="479" y="618"/>
                  <a:pt x="486" y="613"/>
                  <a:pt x="487" y="612"/>
                </a:cubicBezTo>
                <a:cubicBezTo>
                  <a:pt x="489" y="611"/>
                  <a:pt x="491" y="605"/>
                  <a:pt x="490" y="605"/>
                </a:cubicBezTo>
                <a:cubicBezTo>
                  <a:pt x="489" y="604"/>
                  <a:pt x="483" y="605"/>
                  <a:pt x="482" y="603"/>
                </a:cubicBezTo>
                <a:cubicBezTo>
                  <a:pt x="481" y="602"/>
                  <a:pt x="481" y="601"/>
                  <a:pt x="485" y="598"/>
                </a:cubicBezTo>
                <a:cubicBezTo>
                  <a:pt x="489" y="595"/>
                  <a:pt x="491" y="592"/>
                  <a:pt x="492" y="591"/>
                </a:cubicBezTo>
                <a:cubicBezTo>
                  <a:pt x="494" y="589"/>
                  <a:pt x="497" y="587"/>
                  <a:pt x="498" y="585"/>
                </a:cubicBezTo>
                <a:cubicBezTo>
                  <a:pt x="499" y="582"/>
                  <a:pt x="497" y="583"/>
                  <a:pt x="495" y="583"/>
                </a:cubicBezTo>
                <a:cubicBezTo>
                  <a:pt x="492" y="583"/>
                  <a:pt x="491" y="579"/>
                  <a:pt x="491" y="577"/>
                </a:cubicBezTo>
                <a:cubicBezTo>
                  <a:pt x="491" y="575"/>
                  <a:pt x="497" y="578"/>
                  <a:pt x="501" y="579"/>
                </a:cubicBezTo>
                <a:cubicBezTo>
                  <a:pt x="505" y="580"/>
                  <a:pt x="503" y="577"/>
                  <a:pt x="503" y="575"/>
                </a:cubicBezTo>
                <a:cubicBezTo>
                  <a:pt x="503" y="572"/>
                  <a:pt x="504" y="569"/>
                  <a:pt x="506" y="570"/>
                </a:cubicBezTo>
                <a:cubicBezTo>
                  <a:pt x="508" y="571"/>
                  <a:pt x="520" y="569"/>
                  <a:pt x="521" y="569"/>
                </a:cubicBezTo>
                <a:cubicBezTo>
                  <a:pt x="523" y="569"/>
                  <a:pt x="527" y="562"/>
                  <a:pt x="529" y="560"/>
                </a:cubicBezTo>
                <a:cubicBezTo>
                  <a:pt x="530" y="558"/>
                  <a:pt x="531" y="556"/>
                  <a:pt x="529" y="555"/>
                </a:cubicBezTo>
                <a:cubicBezTo>
                  <a:pt x="527" y="554"/>
                  <a:pt x="524" y="550"/>
                  <a:pt x="524" y="549"/>
                </a:cubicBezTo>
                <a:cubicBezTo>
                  <a:pt x="523" y="547"/>
                  <a:pt x="523" y="541"/>
                  <a:pt x="523" y="539"/>
                </a:cubicBezTo>
                <a:cubicBezTo>
                  <a:pt x="524" y="537"/>
                  <a:pt x="523" y="550"/>
                  <a:pt x="529" y="551"/>
                </a:cubicBezTo>
                <a:cubicBezTo>
                  <a:pt x="534" y="553"/>
                  <a:pt x="537" y="553"/>
                  <a:pt x="542" y="549"/>
                </a:cubicBezTo>
                <a:cubicBezTo>
                  <a:pt x="547" y="544"/>
                  <a:pt x="551" y="541"/>
                  <a:pt x="551" y="538"/>
                </a:cubicBezTo>
                <a:cubicBezTo>
                  <a:pt x="551" y="535"/>
                  <a:pt x="552" y="532"/>
                  <a:pt x="554" y="531"/>
                </a:cubicBezTo>
                <a:cubicBezTo>
                  <a:pt x="556" y="530"/>
                  <a:pt x="557" y="534"/>
                  <a:pt x="560" y="529"/>
                </a:cubicBezTo>
                <a:cubicBezTo>
                  <a:pt x="562" y="524"/>
                  <a:pt x="564" y="525"/>
                  <a:pt x="566" y="521"/>
                </a:cubicBezTo>
                <a:cubicBezTo>
                  <a:pt x="569" y="516"/>
                  <a:pt x="563" y="511"/>
                  <a:pt x="567" y="508"/>
                </a:cubicBezTo>
                <a:cubicBezTo>
                  <a:pt x="572" y="505"/>
                  <a:pt x="580" y="501"/>
                  <a:pt x="580" y="501"/>
                </a:cubicBezTo>
                <a:cubicBezTo>
                  <a:pt x="580" y="501"/>
                  <a:pt x="582" y="500"/>
                  <a:pt x="587" y="499"/>
                </a:cubicBezTo>
                <a:cubicBezTo>
                  <a:pt x="591" y="498"/>
                  <a:pt x="596" y="499"/>
                  <a:pt x="598" y="496"/>
                </a:cubicBezTo>
                <a:cubicBezTo>
                  <a:pt x="599" y="494"/>
                  <a:pt x="601" y="489"/>
                  <a:pt x="603" y="486"/>
                </a:cubicBezTo>
                <a:cubicBezTo>
                  <a:pt x="605" y="484"/>
                  <a:pt x="608" y="480"/>
                  <a:pt x="607" y="478"/>
                </a:cubicBezTo>
                <a:cubicBezTo>
                  <a:pt x="605" y="476"/>
                  <a:pt x="610" y="468"/>
                  <a:pt x="609" y="465"/>
                </a:cubicBezTo>
                <a:cubicBezTo>
                  <a:pt x="609" y="463"/>
                  <a:pt x="605" y="458"/>
                  <a:pt x="611" y="453"/>
                </a:cubicBezTo>
                <a:cubicBezTo>
                  <a:pt x="617" y="449"/>
                  <a:pt x="623" y="442"/>
                  <a:pt x="623" y="440"/>
                </a:cubicBezTo>
                <a:cubicBezTo>
                  <a:pt x="624" y="438"/>
                  <a:pt x="628" y="430"/>
                  <a:pt x="628" y="426"/>
                </a:cubicBezTo>
                <a:cubicBezTo>
                  <a:pt x="627" y="423"/>
                  <a:pt x="623" y="418"/>
                  <a:pt x="621" y="417"/>
                </a:cubicBezTo>
                <a:close/>
                <a:moveTo>
                  <a:pt x="434" y="195"/>
                </a:moveTo>
                <a:cubicBezTo>
                  <a:pt x="435" y="196"/>
                  <a:pt x="443" y="194"/>
                  <a:pt x="444" y="196"/>
                </a:cubicBezTo>
                <a:cubicBezTo>
                  <a:pt x="446" y="198"/>
                  <a:pt x="443" y="199"/>
                  <a:pt x="439" y="200"/>
                </a:cubicBezTo>
                <a:cubicBezTo>
                  <a:pt x="435" y="202"/>
                  <a:pt x="434" y="201"/>
                  <a:pt x="433" y="203"/>
                </a:cubicBezTo>
                <a:cubicBezTo>
                  <a:pt x="431" y="205"/>
                  <a:pt x="426" y="206"/>
                  <a:pt x="424" y="208"/>
                </a:cubicBezTo>
                <a:cubicBezTo>
                  <a:pt x="422" y="210"/>
                  <a:pt x="417" y="212"/>
                  <a:pt x="417" y="210"/>
                </a:cubicBezTo>
                <a:cubicBezTo>
                  <a:pt x="416" y="208"/>
                  <a:pt x="417" y="209"/>
                  <a:pt x="417" y="208"/>
                </a:cubicBezTo>
                <a:cubicBezTo>
                  <a:pt x="418" y="206"/>
                  <a:pt x="425" y="204"/>
                  <a:pt x="425" y="204"/>
                </a:cubicBezTo>
                <a:cubicBezTo>
                  <a:pt x="425" y="204"/>
                  <a:pt x="433" y="195"/>
                  <a:pt x="434" y="195"/>
                </a:cubicBezTo>
                <a:close/>
                <a:moveTo>
                  <a:pt x="413" y="187"/>
                </a:moveTo>
                <a:cubicBezTo>
                  <a:pt x="414" y="186"/>
                  <a:pt x="420" y="186"/>
                  <a:pt x="422" y="187"/>
                </a:cubicBezTo>
                <a:cubicBezTo>
                  <a:pt x="425" y="187"/>
                  <a:pt x="429" y="194"/>
                  <a:pt x="427" y="194"/>
                </a:cubicBezTo>
                <a:cubicBezTo>
                  <a:pt x="425" y="195"/>
                  <a:pt x="422" y="193"/>
                  <a:pt x="422" y="190"/>
                </a:cubicBezTo>
                <a:cubicBezTo>
                  <a:pt x="422" y="188"/>
                  <a:pt x="419" y="195"/>
                  <a:pt x="421" y="197"/>
                </a:cubicBezTo>
                <a:cubicBezTo>
                  <a:pt x="422" y="200"/>
                  <a:pt x="418" y="202"/>
                  <a:pt x="416" y="202"/>
                </a:cubicBezTo>
                <a:cubicBezTo>
                  <a:pt x="415" y="202"/>
                  <a:pt x="414" y="199"/>
                  <a:pt x="414" y="195"/>
                </a:cubicBezTo>
                <a:cubicBezTo>
                  <a:pt x="414" y="192"/>
                  <a:pt x="412" y="189"/>
                  <a:pt x="408" y="189"/>
                </a:cubicBezTo>
                <a:cubicBezTo>
                  <a:pt x="403" y="190"/>
                  <a:pt x="401" y="193"/>
                  <a:pt x="400" y="194"/>
                </a:cubicBezTo>
                <a:cubicBezTo>
                  <a:pt x="398" y="195"/>
                  <a:pt x="398" y="202"/>
                  <a:pt x="399" y="203"/>
                </a:cubicBezTo>
                <a:cubicBezTo>
                  <a:pt x="399" y="205"/>
                  <a:pt x="399" y="210"/>
                  <a:pt x="395" y="210"/>
                </a:cubicBezTo>
                <a:cubicBezTo>
                  <a:pt x="392" y="209"/>
                  <a:pt x="393" y="203"/>
                  <a:pt x="393" y="201"/>
                </a:cubicBezTo>
                <a:cubicBezTo>
                  <a:pt x="394" y="199"/>
                  <a:pt x="392" y="193"/>
                  <a:pt x="394" y="190"/>
                </a:cubicBezTo>
                <a:cubicBezTo>
                  <a:pt x="395" y="187"/>
                  <a:pt x="400" y="186"/>
                  <a:pt x="403" y="185"/>
                </a:cubicBezTo>
                <a:cubicBezTo>
                  <a:pt x="406" y="185"/>
                  <a:pt x="412" y="187"/>
                  <a:pt x="413" y="187"/>
                </a:cubicBezTo>
                <a:close/>
                <a:moveTo>
                  <a:pt x="384" y="177"/>
                </a:moveTo>
                <a:cubicBezTo>
                  <a:pt x="389" y="175"/>
                  <a:pt x="394" y="169"/>
                  <a:pt x="396" y="172"/>
                </a:cubicBezTo>
                <a:cubicBezTo>
                  <a:pt x="398" y="174"/>
                  <a:pt x="403" y="177"/>
                  <a:pt x="405" y="177"/>
                </a:cubicBezTo>
                <a:cubicBezTo>
                  <a:pt x="408" y="177"/>
                  <a:pt x="405" y="182"/>
                  <a:pt x="403" y="182"/>
                </a:cubicBezTo>
                <a:cubicBezTo>
                  <a:pt x="402" y="183"/>
                  <a:pt x="398" y="181"/>
                  <a:pt x="395" y="181"/>
                </a:cubicBezTo>
                <a:cubicBezTo>
                  <a:pt x="391" y="181"/>
                  <a:pt x="392" y="179"/>
                  <a:pt x="391" y="180"/>
                </a:cubicBezTo>
                <a:cubicBezTo>
                  <a:pt x="389" y="180"/>
                  <a:pt x="386" y="181"/>
                  <a:pt x="383" y="182"/>
                </a:cubicBezTo>
                <a:cubicBezTo>
                  <a:pt x="381" y="183"/>
                  <a:pt x="377" y="183"/>
                  <a:pt x="377" y="181"/>
                </a:cubicBezTo>
                <a:cubicBezTo>
                  <a:pt x="377" y="178"/>
                  <a:pt x="379" y="178"/>
                  <a:pt x="384" y="177"/>
                </a:cubicBezTo>
                <a:close/>
                <a:moveTo>
                  <a:pt x="235" y="183"/>
                </a:moveTo>
                <a:cubicBezTo>
                  <a:pt x="233" y="183"/>
                  <a:pt x="232" y="179"/>
                  <a:pt x="231" y="177"/>
                </a:cubicBezTo>
                <a:cubicBezTo>
                  <a:pt x="231" y="175"/>
                  <a:pt x="227" y="175"/>
                  <a:pt x="225" y="174"/>
                </a:cubicBezTo>
                <a:cubicBezTo>
                  <a:pt x="223" y="173"/>
                  <a:pt x="219" y="167"/>
                  <a:pt x="222" y="168"/>
                </a:cubicBezTo>
                <a:cubicBezTo>
                  <a:pt x="223" y="169"/>
                  <a:pt x="226" y="171"/>
                  <a:pt x="227" y="171"/>
                </a:cubicBezTo>
                <a:cubicBezTo>
                  <a:pt x="228" y="171"/>
                  <a:pt x="233" y="175"/>
                  <a:pt x="235" y="177"/>
                </a:cubicBezTo>
                <a:cubicBezTo>
                  <a:pt x="237" y="178"/>
                  <a:pt x="237" y="183"/>
                  <a:pt x="235" y="183"/>
                </a:cubicBezTo>
                <a:close/>
                <a:moveTo>
                  <a:pt x="424" y="119"/>
                </a:moveTo>
                <a:cubicBezTo>
                  <a:pt x="420" y="120"/>
                  <a:pt x="423" y="123"/>
                  <a:pt x="426" y="122"/>
                </a:cubicBezTo>
                <a:cubicBezTo>
                  <a:pt x="428" y="121"/>
                  <a:pt x="427" y="118"/>
                  <a:pt x="424" y="119"/>
                </a:cubicBezTo>
                <a:close/>
                <a:moveTo>
                  <a:pt x="41" y="127"/>
                </a:moveTo>
                <a:cubicBezTo>
                  <a:pt x="38" y="127"/>
                  <a:pt x="39" y="127"/>
                  <a:pt x="36" y="128"/>
                </a:cubicBezTo>
                <a:cubicBezTo>
                  <a:pt x="34" y="129"/>
                  <a:pt x="38" y="131"/>
                  <a:pt x="40" y="131"/>
                </a:cubicBezTo>
                <a:cubicBezTo>
                  <a:pt x="41" y="131"/>
                  <a:pt x="44" y="127"/>
                  <a:pt x="41" y="127"/>
                </a:cubicBezTo>
                <a:close/>
                <a:moveTo>
                  <a:pt x="486" y="311"/>
                </a:moveTo>
                <a:cubicBezTo>
                  <a:pt x="482" y="312"/>
                  <a:pt x="483" y="319"/>
                  <a:pt x="487" y="317"/>
                </a:cubicBezTo>
                <a:cubicBezTo>
                  <a:pt x="492" y="316"/>
                  <a:pt x="489" y="311"/>
                  <a:pt x="486" y="311"/>
                </a:cubicBezTo>
                <a:close/>
                <a:moveTo>
                  <a:pt x="460" y="307"/>
                </a:moveTo>
                <a:cubicBezTo>
                  <a:pt x="458" y="307"/>
                  <a:pt x="451" y="313"/>
                  <a:pt x="451" y="313"/>
                </a:cubicBezTo>
                <a:cubicBezTo>
                  <a:pt x="451" y="313"/>
                  <a:pt x="456" y="314"/>
                  <a:pt x="458" y="314"/>
                </a:cubicBezTo>
                <a:cubicBezTo>
                  <a:pt x="461" y="314"/>
                  <a:pt x="462" y="315"/>
                  <a:pt x="465" y="316"/>
                </a:cubicBezTo>
                <a:cubicBezTo>
                  <a:pt x="467" y="317"/>
                  <a:pt x="471" y="315"/>
                  <a:pt x="473" y="315"/>
                </a:cubicBezTo>
                <a:cubicBezTo>
                  <a:pt x="474" y="315"/>
                  <a:pt x="476" y="319"/>
                  <a:pt x="476" y="314"/>
                </a:cubicBezTo>
                <a:cubicBezTo>
                  <a:pt x="477" y="309"/>
                  <a:pt x="472" y="307"/>
                  <a:pt x="469" y="306"/>
                </a:cubicBezTo>
                <a:cubicBezTo>
                  <a:pt x="466" y="306"/>
                  <a:pt x="462" y="306"/>
                  <a:pt x="460" y="307"/>
                </a:cubicBezTo>
                <a:close/>
                <a:moveTo>
                  <a:pt x="409" y="116"/>
                </a:moveTo>
                <a:cubicBezTo>
                  <a:pt x="408" y="117"/>
                  <a:pt x="414" y="119"/>
                  <a:pt x="415" y="118"/>
                </a:cubicBezTo>
                <a:cubicBezTo>
                  <a:pt x="416" y="116"/>
                  <a:pt x="412" y="113"/>
                  <a:pt x="409" y="116"/>
                </a:cubicBezTo>
                <a:close/>
                <a:moveTo>
                  <a:pt x="709" y="111"/>
                </a:moveTo>
                <a:cubicBezTo>
                  <a:pt x="710" y="109"/>
                  <a:pt x="717" y="109"/>
                  <a:pt x="717" y="109"/>
                </a:cubicBezTo>
                <a:cubicBezTo>
                  <a:pt x="717" y="109"/>
                  <a:pt x="722" y="105"/>
                  <a:pt x="720" y="103"/>
                </a:cubicBezTo>
                <a:cubicBezTo>
                  <a:pt x="718" y="101"/>
                  <a:pt x="713" y="100"/>
                  <a:pt x="711" y="100"/>
                </a:cubicBezTo>
                <a:cubicBezTo>
                  <a:pt x="709" y="99"/>
                  <a:pt x="707" y="101"/>
                  <a:pt x="701" y="101"/>
                </a:cubicBezTo>
                <a:cubicBezTo>
                  <a:pt x="696" y="101"/>
                  <a:pt x="693" y="103"/>
                  <a:pt x="691" y="101"/>
                </a:cubicBezTo>
                <a:cubicBezTo>
                  <a:pt x="689" y="99"/>
                  <a:pt x="681" y="98"/>
                  <a:pt x="680" y="100"/>
                </a:cubicBezTo>
                <a:cubicBezTo>
                  <a:pt x="679" y="101"/>
                  <a:pt x="677" y="101"/>
                  <a:pt x="679" y="105"/>
                </a:cubicBezTo>
                <a:cubicBezTo>
                  <a:pt x="681" y="108"/>
                  <a:pt x="683" y="110"/>
                  <a:pt x="684" y="110"/>
                </a:cubicBezTo>
                <a:cubicBezTo>
                  <a:pt x="686" y="110"/>
                  <a:pt x="692" y="110"/>
                  <a:pt x="693" y="112"/>
                </a:cubicBezTo>
                <a:cubicBezTo>
                  <a:pt x="694" y="114"/>
                  <a:pt x="696" y="116"/>
                  <a:pt x="700" y="114"/>
                </a:cubicBezTo>
                <a:cubicBezTo>
                  <a:pt x="704" y="113"/>
                  <a:pt x="708" y="112"/>
                  <a:pt x="709" y="111"/>
                </a:cubicBezTo>
                <a:close/>
                <a:moveTo>
                  <a:pt x="363" y="61"/>
                </a:moveTo>
                <a:cubicBezTo>
                  <a:pt x="362" y="58"/>
                  <a:pt x="356" y="57"/>
                  <a:pt x="355" y="60"/>
                </a:cubicBezTo>
                <a:cubicBezTo>
                  <a:pt x="353" y="63"/>
                  <a:pt x="365" y="64"/>
                  <a:pt x="363" y="61"/>
                </a:cubicBezTo>
                <a:close/>
                <a:moveTo>
                  <a:pt x="361" y="72"/>
                </a:moveTo>
                <a:cubicBezTo>
                  <a:pt x="364" y="72"/>
                  <a:pt x="369" y="71"/>
                  <a:pt x="371" y="71"/>
                </a:cubicBezTo>
                <a:cubicBezTo>
                  <a:pt x="374" y="71"/>
                  <a:pt x="374" y="67"/>
                  <a:pt x="371" y="67"/>
                </a:cubicBezTo>
                <a:cubicBezTo>
                  <a:pt x="369" y="66"/>
                  <a:pt x="367" y="64"/>
                  <a:pt x="365" y="65"/>
                </a:cubicBezTo>
                <a:cubicBezTo>
                  <a:pt x="362" y="66"/>
                  <a:pt x="355" y="69"/>
                  <a:pt x="355" y="71"/>
                </a:cubicBezTo>
                <a:cubicBezTo>
                  <a:pt x="356" y="71"/>
                  <a:pt x="358" y="73"/>
                  <a:pt x="361" y="72"/>
                </a:cubicBezTo>
                <a:close/>
                <a:moveTo>
                  <a:pt x="349" y="49"/>
                </a:moveTo>
                <a:cubicBezTo>
                  <a:pt x="352" y="51"/>
                  <a:pt x="357" y="53"/>
                  <a:pt x="360" y="54"/>
                </a:cubicBezTo>
                <a:cubicBezTo>
                  <a:pt x="363" y="55"/>
                  <a:pt x="369" y="56"/>
                  <a:pt x="371" y="58"/>
                </a:cubicBezTo>
                <a:cubicBezTo>
                  <a:pt x="374" y="61"/>
                  <a:pt x="380" y="63"/>
                  <a:pt x="380" y="63"/>
                </a:cubicBezTo>
                <a:cubicBezTo>
                  <a:pt x="388" y="64"/>
                  <a:pt x="388" y="64"/>
                  <a:pt x="388" y="64"/>
                </a:cubicBezTo>
                <a:cubicBezTo>
                  <a:pt x="388" y="64"/>
                  <a:pt x="394" y="62"/>
                  <a:pt x="400" y="63"/>
                </a:cubicBezTo>
                <a:cubicBezTo>
                  <a:pt x="406" y="63"/>
                  <a:pt x="414" y="64"/>
                  <a:pt x="419" y="64"/>
                </a:cubicBezTo>
                <a:cubicBezTo>
                  <a:pt x="424" y="64"/>
                  <a:pt x="424" y="62"/>
                  <a:pt x="425" y="61"/>
                </a:cubicBezTo>
                <a:cubicBezTo>
                  <a:pt x="425" y="60"/>
                  <a:pt x="416" y="58"/>
                  <a:pt x="414" y="58"/>
                </a:cubicBezTo>
                <a:cubicBezTo>
                  <a:pt x="412" y="58"/>
                  <a:pt x="399" y="58"/>
                  <a:pt x="395" y="58"/>
                </a:cubicBezTo>
                <a:cubicBezTo>
                  <a:pt x="391" y="58"/>
                  <a:pt x="386" y="58"/>
                  <a:pt x="383" y="58"/>
                </a:cubicBezTo>
                <a:cubicBezTo>
                  <a:pt x="380" y="58"/>
                  <a:pt x="378" y="56"/>
                  <a:pt x="376" y="55"/>
                </a:cubicBezTo>
                <a:cubicBezTo>
                  <a:pt x="374" y="54"/>
                  <a:pt x="368" y="50"/>
                  <a:pt x="365" y="49"/>
                </a:cubicBezTo>
                <a:cubicBezTo>
                  <a:pt x="362" y="49"/>
                  <a:pt x="363" y="49"/>
                  <a:pt x="357" y="47"/>
                </a:cubicBezTo>
                <a:cubicBezTo>
                  <a:pt x="353" y="46"/>
                  <a:pt x="348" y="45"/>
                  <a:pt x="348" y="45"/>
                </a:cubicBezTo>
                <a:cubicBezTo>
                  <a:pt x="348" y="44"/>
                  <a:pt x="346" y="48"/>
                  <a:pt x="349" y="49"/>
                </a:cubicBezTo>
                <a:close/>
                <a:moveTo>
                  <a:pt x="741" y="167"/>
                </a:moveTo>
                <a:cubicBezTo>
                  <a:pt x="744" y="167"/>
                  <a:pt x="747" y="165"/>
                  <a:pt x="750" y="164"/>
                </a:cubicBezTo>
                <a:cubicBezTo>
                  <a:pt x="752" y="163"/>
                  <a:pt x="756" y="161"/>
                  <a:pt x="756" y="157"/>
                </a:cubicBezTo>
                <a:cubicBezTo>
                  <a:pt x="756" y="154"/>
                  <a:pt x="755" y="151"/>
                  <a:pt x="754" y="149"/>
                </a:cubicBezTo>
                <a:cubicBezTo>
                  <a:pt x="752" y="148"/>
                  <a:pt x="750" y="147"/>
                  <a:pt x="747" y="148"/>
                </a:cubicBezTo>
                <a:cubicBezTo>
                  <a:pt x="744" y="148"/>
                  <a:pt x="744" y="152"/>
                  <a:pt x="741" y="152"/>
                </a:cubicBezTo>
                <a:cubicBezTo>
                  <a:pt x="739" y="152"/>
                  <a:pt x="736" y="153"/>
                  <a:pt x="737" y="155"/>
                </a:cubicBezTo>
                <a:cubicBezTo>
                  <a:pt x="738" y="158"/>
                  <a:pt x="739" y="160"/>
                  <a:pt x="737" y="161"/>
                </a:cubicBezTo>
                <a:cubicBezTo>
                  <a:pt x="735" y="162"/>
                  <a:pt x="738" y="167"/>
                  <a:pt x="741" y="167"/>
                </a:cubicBezTo>
                <a:close/>
                <a:moveTo>
                  <a:pt x="1012" y="77"/>
                </a:moveTo>
                <a:cubicBezTo>
                  <a:pt x="1015" y="77"/>
                  <a:pt x="1019" y="78"/>
                  <a:pt x="1024" y="80"/>
                </a:cubicBezTo>
                <a:cubicBezTo>
                  <a:pt x="1028" y="82"/>
                  <a:pt x="1034" y="83"/>
                  <a:pt x="1037" y="80"/>
                </a:cubicBezTo>
                <a:cubicBezTo>
                  <a:pt x="1039" y="78"/>
                  <a:pt x="1037" y="74"/>
                  <a:pt x="1035" y="74"/>
                </a:cubicBezTo>
                <a:cubicBezTo>
                  <a:pt x="1033" y="74"/>
                  <a:pt x="1032" y="71"/>
                  <a:pt x="1037" y="68"/>
                </a:cubicBezTo>
                <a:cubicBezTo>
                  <a:pt x="1042" y="65"/>
                  <a:pt x="1047" y="62"/>
                  <a:pt x="1053" y="61"/>
                </a:cubicBezTo>
                <a:cubicBezTo>
                  <a:pt x="1058" y="60"/>
                  <a:pt x="1071" y="60"/>
                  <a:pt x="1076" y="61"/>
                </a:cubicBezTo>
                <a:cubicBezTo>
                  <a:pt x="1080" y="62"/>
                  <a:pt x="1087" y="56"/>
                  <a:pt x="1089" y="54"/>
                </a:cubicBezTo>
                <a:cubicBezTo>
                  <a:pt x="1091" y="51"/>
                  <a:pt x="1083" y="49"/>
                  <a:pt x="1081" y="52"/>
                </a:cubicBezTo>
                <a:cubicBezTo>
                  <a:pt x="1078" y="55"/>
                  <a:pt x="1068" y="54"/>
                  <a:pt x="1065" y="54"/>
                </a:cubicBezTo>
                <a:cubicBezTo>
                  <a:pt x="1063" y="53"/>
                  <a:pt x="1045" y="57"/>
                  <a:pt x="1041" y="57"/>
                </a:cubicBezTo>
                <a:cubicBezTo>
                  <a:pt x="1037" y="57"/>
                  <a:pt x="1036" y="61"/>
                  <a:pt x="1030" y="63"/>
                </a:cubicBezTo>
                <a:cubicBezTo>
                  <a:pt x="1025" y="66"/>
                  <a:pt x="1018" y="69"/>
                  <a:pt x="1015" y="70"/>
                </a:cubicBezTo>
                <a:cubicBezTo>
                  <a:pt x="1013" y="71"/>
                  <a:pt x="1010" y="76"/>
                  <a:pt x="1012" y="77"/>
                </a:cubicBezTo>
                <a:close/>
                <a:moveTo>
                  <a:pt x="759" y="151"/>
                </a:moveTo>
                <a:cubicBezTo>
                  <a:pt x="763" y="152"/>
                  <a:pt x="771" y="154"/>
                  <a:pt x="768" y="155"/>
                </a:cubicBezTo>
                <a:cubicBezTo>
                  <a:pt x="765" y="157"/>
                  <a:pt x="759" y="161"/>
                  <a:pt x="759" y="163"/>
                </a:cubicBezTo>
                <a:cubicBezTo>
                  <a:pt x="758" y="166"/>
                  <a:pt x="765" y="168"/>
                  <a:pt x="765" y="168"/>
                </a:cubicBezTo>
                <a:cubicBezTo>
                  <a:pt x="765" y="168"/>
                  <a:pt x="763" y="171"/>
                  <a:pt x="765" y="171"/>
                </a:cubicBezTo>
                <a:cubicBezTo>
                  <a:pt x="767" y="172"/>
                  <a:pt x="768" y="169"/>
                  <a:pt x="771" y="169"/>
                </a:cubicBezTo>
                <a:cubicBezTo>
                  <a:pt x="774" y="169"/>
                  <a:pt x="780" y="171"/>
                  <a:pt x="783" y="171"/>
                </a:cubicBezTo>
                <a:cubicBezTo>
                  <a:pt x="786" y="171"/>
                  <a:pt x="791" y="166"/>
                  <a:pt x="791" y="164"/>
                </a:cubicBezTo>
                <a:cubicBezTo>
                  <a:pt x="790" y="161"/>
                  <a:pt x="786" y="157"/>
                  <a:pt x="783" y="155"/>
                </a:cubicBezTo>
                <a:cubicBezTo>
                  <a:pt x="780" y="154"/>
                  <a:pt x="776" y="147"/>
                  <a:pt x="774" y="146"/>
                </a:cubicBezTo>
                <a:cubicBezTo>
                  <a:pt x="771" y="144"/>
                  <a:pt x="776" y="140"/>
                  <a:pt x="773" y="138"/>
                </a:cubicBezTo>
                <a:cubicBezTo>
                  <a:pt x="770" y="135"/>
                  <a:pt x="769" y="135"/>
                  <a:pt x="766" y="133"/>
                </a:cubicBezTo>
                <a:cubicBezTo>
                  <a:pt x="763" y="132"/>
                  <a:pt x="760" y="134"/>
                  <a:pt x="758" y="136"/>
                </a:cubicBezTo>
                <a:cubicBezTo>
                  <a:pt x="756" y="138"/>
                  <a:pt x="754" y="136"/>
                  <a:pt x="752" y="136"/>
                </a:cubicBezTo>
                <a:cubicBezTo>
                  <a:pt x="748" y="137"/>
                  <a:pt x="750" y="141"/>
                  <a:pt x="751" y="143"/>
                </a:cubicBezTo>
                <a:cubicBezTo>
                  <a:pt x="753" y="145"/>
                  <a:pt x="755" y="149"/>
                  <a:pt x="759" y="151"/>
                </a:cubicBezTo>
                <a:close/>
                <a:moveTo>
                  <a:pt x="11" y="161"/>
                </a:moveTo>
                <a:cubicBezTo>
                  <a:pt x="6" y="161"/>
                  <a:pt x="2" y="161"/>
                  <a:pt x="1" y="163"/>
                </a:cubicBezTo>
                <a:cubicBezTo>
                  <a:pt x="0" y="164"/>
                  <a:pt x="5" y="165"/>
                  <a:pt x="8" y="165"/>
                </a:cubicBezTo>
                <a:cubicBezTo>
                  <a:pt x="11" y="165"/>
                  <a:pt x="17" y="163"/>
                  <a:pt x="16" y="163"/>
                </a:cubicBezTo>
                <a:cubicBezTo>
                  <a:pt x="15" y="163"/>
                  <a:pt x="11" y="161"/>
                  <a:pt x="11" y="161"/>
                </a:cubicBezTo>
                <a:close/>
                <a:moveTo>
                  <a:pt x="337" y="68"/>
                </a:moveTo>
                <a:cubicBezTo>
                  <a:pt x="335" y="69"/>
                  <a:pt x="330" y="67"/>
                  <a:pt x="327" y="68"/>
                </a:cubicBezTo>
                <a:cubicBezTo>
                  <a:pt x="325" y="69"/>
                  <a:pt x="326" y="73"/>
                  <a:pt x="329" y="73"/>
                </a:cubicBezTo>
                <a:cubicBezTo>
                  <a:pt x="332" y="74"/>
                  <a:pt x="336" y="72"/>
                  <a:pt x="337" y="73"/>
                </a:cubicBezTo>
                <a:cubicBezTo>
                  <a:pt x="337" y="75"/>
                  <a:pt x="339" y="81"/>
                  <a:pt x="344" y="79"/>
                </a:cubicBezTo>
                <a:cubicBezTo>
                  <a:pt x="348" y="77"/>
                  <a:pt x="348" y="75"/>
                  <a:pt x="349" y="75"/>
                </a:cubicBezTo>
                <a:cubicBezTo>
                  <a:pt x="351" y="74"/>
                  <a:pt x="349" y="69"/>
                  <a:pt x="347" y="68"/>
                </a:cubicBezTo>
                <a:cubicBezTo>
                  <a:pt x="345" y="66"/>
                  <a:pt x="338" y="67"/>
                  <a:pt x="337" y="68"/>
                </a:cubicBezTo>
                <a:close/>
                <a:moveTo>
                  <a:pt x="34" y="158"/>
                </a:moveTo>
                <a:cubicBezTo>
                  <a:pt x="30" y="159"/>
                  <a:pt x="26" y="161"/>
                  <a:pt x="29" y="162"/>
                </a:cubicBezTo>
                <a:cubicBezTo>
                  <a:pt x="32" y="163"/>
                  <a:pt x="39" y="161"/>
                  <a:pt x="39" y="160"/>
                </a:cubicBezTo>
                <a:cubicBezTo>
                  <a:pt x="40" y="159"/>
                  <a:pt x="41" y="153"/>
                  <a:pt x="40" y="153"/>
                </a:cubicBezTo>
                <a:cubicBezTo>
                  <a:pt x="36" y="151"/>
                  <a:pt x="38" y="158"/>
                  <a:pt x="34" y="158"/>
                </a:cubicBezTo>
                <a:close/>
                <a:moveTo>
                  <a:pt x="278" y="50"/>
                </a:moveTo>
                <a:cubicBezTo>
                  <a:pt x="280" y="50"/>
                  <a:pt x="285" y="49"/>
                  <a:pt x="287" y="50"/>
                </a:cubicBezTo>
                <a:cubicBezTo>
                  <a:pt x="288" y="51"/>
                  <a:pt x="292" y="50"/>
                  <a:pt x="292" y="49"/>
                </a:cubicBezTo>
                <a:cubicBezTo>
                  <a:pt x="292" y="48"/>
                  <a:pt x="293" y="43"/>
                  <a:pt x="290" y="42"/>
                </a:cubicBezTo>
                <a:cubicBezTo>
                  <a:pt x="287" y="42"/>
                  <a:pt x="283" y="45"/>
                  <a:pt x="278" y="47"/>
                </a:cubicBezTo>
                <a:cubicBezTo>
                  <a:pt x="275" y="48"/>
                  <a:pt x="276" y="50"/>
                  <a:pt x="278" y="50"/>
                </a:cubicBezTo>
                <a:close/>
                <a:moveTo>
                  <a:pt x="241" y="58"/>
                </a:moveTo>
                <a:cubicBezTo>
                  <a:pt x="244" y="58"/>
                  <a:pt x="250" y="58"/>
                  <a:pt x="251" y="58"/>
                </a:cubicBezTo>
                <a:cubicBezTo>
                  <a:pt x="253" y="57"/>
                  <a:pt x="260" y="55"/>
                  <a:pt x="260" y="57"/>
                </a:cubicBezTo>
                <a:cubicBezTo>
                  <a:pt x="260" y="60"/>
                  <a:pt x="263" y="63"/>
                  <a:pt x="265" y="63"/>
                </a:cubicBezTo>
                <a:cubicBezTo>
                  <a:pt x="267" y="62"/>
                  <a:pt x="270" y="59"/>
                  <a:pt x="272" y="60"/>
                </a:cubicBezTo>
                <a:cubicBezTo>
                  <a:pt x="274" y="62"/>
                  <a:pt x="274" y="65"/>
                  <a:pt x="276" y="65"/>
                </a:cubicBezTo>
                <a:cubicBezTo>
                  <a:pt x="277" y="66"/>
                  <a:pt x="282" y="66"/>
                  <a:pt x="284" y="65"/>
                </a:cubicBezTo>
                <a:cubicBezTo>
                  <a:pt x="287" y="65"/>
                  <a:pt x="293" y="65"/>
                  <a:pt x="296" y="65"/>
                </a:cubicBezTo>
                <a:cubicBezTo>
                  <a:pt x="299" y="66"/>
                  <a:pt x="307" y="67"/>
                  <a:pt x="307" y="66"/>
                </a:cubicBezTo>
                <a:cubicBezTo>
                  <a:pt x="308" y="64"/>
                  <a:pt x="310" y="64"/>
                  <a:pt x="311" y="62"/>
                </a:cubicBezTo>
                <a:cubicBezTo>
                  <a:pt x="311" y="61"/>
                  <a:pt x="312" y="56"/>
                  <a:pt x="312" y="56"/>
                </a:cubicBezTo>
                <a:cubicBezTo>
                  <a:pt x="312" y="56"/>
                  <a:pt x="311" y="53"/>
                  <a:pt x="308" y="54"/>
                </a:cubicBezTo>
                <a:cubicBezTo>
                  <a:pt x="306" y="56"/>
                  <a:pt x="305" y="56"/>
                  <a:pt x="303" y="56"/>
                </a:cubicBezTo>
                <a:cubicBezTo>
                  <a:pt x="300" y="55"/>
                  <a:pt x="300" y="51"/>
                  <a:pt x="296" y="52"/>
                </a:cubicBezTo>
                <a:cubicBezTo>
                  <a:pt x="292" y="53"/>
                  <a:pt x="292" y="55"/>
                  <a:pt x="290" y="56"/>
                </a:cubicBezTo>
                <a:cubicBezTo>
                  <a:pt x="289" y="57"/>
                  <a:pt x="286" y="58"/>
                  <a:pt x="285" y="57"/>
                </a:cubicBezTo>
                <a:cubicBezTo>
                  <a:pt x="284" y="57"/>
                  <a:pt x="278" y="54"/>
                  <a:pt x="278" y="54"/>
                </a:cubicBezTo>
                <a:cubicBezTo>
                  <a:pt x="278" y="54"/>
                  <a:pt x="266" y="53"/>
                  <a:pt x="266" y="52"/>
                </a:cubicBezTo>
                <a:cubicBezTo>
                  <a:pt x="265" y="50"/>
                  <a:pt x="263" y="48"/>
                  <a:pt x="258" y="48"/>
                </a:cubicBezTo>
                <a:cubicBezTo>
                  <a:pt x="252" y="49"/>
                  <a:pt x="243" y="52"/>
                  <a:pt x="241" y="52"/>
                </a:cubicBezTo>
                <a:cubicBezTo>
                  <a:pt x="240" y="52"/>
                  <a:pt x="243" y="55"/>
                  <a:pt x="241" y="55"/>
                </a:cubicBezTo>
                <a:cubicBezTo>
                  <a:pt x="239" y="55"/>
                  <a:pt x="236" y="55"/>
                  <a:pt x="235" y="57"/>
                </a:cubicBezTo>
                <a:cubicBezTo>
                  <a:pt x="235" y="59"/>
                  <a:pt x="238" y="58"/>
                  <a:pt x="241" y="58"/>
                </a:cubicBezTo>
                <a:close/>
                <a:moveTo>
                  <a:pt x="317" y="47"/>
                </a:moveTo>
                <a:cubicBezTo>
                  <a:pt x="321" y="47"/>
                  <a:pt x="327" y="45"/>
                  <a:pt x="328" y="46"/>
                </a:cubicBezTo>
                <a:cubicBezTo>
                  <a:pt x="328" y="48"/>
                  <a:pt x="327" y="49"/>
                  <a:pt x="331" y="49"/>
                </a:cubicBezTo>
                <a:cubicBezTo>
                  <a:pt x="334" y="50"/>
                  <a:pt x="336" y="50"/>
                  <a:pt x="338" y="50"/>
                </a:cubicBezTo>
                <a:cubicBezTo>
                  <a:pt x="340" y="50"/>
                  <a:pt x="339" y="47"/>
                  <a:pt x="337" y="45"/>
                </a:cubicBezTo>
                <a:cubicBezTo>
                  <a:pt x="336" y="42"/>
                  <a:pt x="336" y="43"/>
                  <a:pt x="332" y="41"/>
                </a:cubicBezTo>
                <a:cubicBezTo>
                  <a:pt x="327" y="40"/>
                  <a:pt x="323" y="40"/>
                  <a:pt x="320" y="40"/>
                </a:cubicBezTo>
                <a:cubicBezTo>
                  <a:pt x="316" y="41"/>
                  <a:pt x="313" y="40"/>
                  <a:pt x="312" y="43"/>
                </a:cubicBezTo>
                <a:cubicBezTo>
                  <a:pt x="312" y="45"/>
                  <a:pt x="314" y="47"/>
                  <a:pt x="317" y="47"/>
                </a:cubicBezTo>
                <a:close/>
                <a:moveTo>
                  <a:pt x="317" y="55"/>
                </a:moveTo>
                <a:cubicBezTo>
                  <a:pt x="316" y="57"/>
                  <a:pt x="317" y="62"/>
                  <a:pt x="317" y="62"/>
                </a:cubicBezTo>
                <a:cubicBezTo>
                  <a:pt x="316" y="63"/>
                  <a:pt x="317" y="65"/>
                  <a:pt x="319" y="65"/>
                </a:cubicBezTo>
                <a:cubicBezTo>
                  <a:pt x="321" y="64"/>
                  <a:pt x="322" y="59"/>
                  <a:pt x="324" y="59"/>
                </a:cubicBezTo>
                <a:cubicBezTo>
                  <a:pt x="325" y="59"/>
                  <a:pt x="333" y="57"/>
                  <a:pt x="334" y="60"/>
                </a:cubicBezTo>
                <a:cubicBezTo>
                  <a:pt x="335" y="63"/>
                  <a:pt x="335" y="62"/>
                  <a:pt x="339" y="62"/>
                </a:cubicBezTo>
                <a:cubicBezTo>
                  <a:pt x="342" y="62"/>
                  <a:pt x="345" y="59"/>
                  <a:pt x="346" y="57"/>
                </a:cubicBezTo>
                <a:cubicBezTo>
                  <a:pt x="346" y="56"/>
                  <a:pt x="344" y="53"/>
                  <a:pt x="339" y="54"/>
                </a:cubicBezTo>
                <a:cubicBezTo>
                  <a:pt x="334" y="54"/>
                  <a:pt x="320" y="53"/>
                  <a:pt x="317" y="55"/>
                </a:cubicBezTo>
                <a:close/>
                <a:moveTo>
                  <a:pt x="1527" y="494"/>
                </a:moveTo>
                <a:cubicBezTo>
                  <a:pt x="1527" y="492"/>
                  <a:pt x="1526" y="490"/>
                  <a:pt x="1519" y="488"/>
                </a:cubicBezTo>
                <a:cubicBezTo>
                  <a:pt x="1512" y="486"/>
                  <a:pt x="1517" y="489"/>
                  <a:pt x="1519" y="493"/>
                </a:cubicBezTo>
                <a:cubicBezTo>
                  <a:pt x="1521" y="496"/>
                  <a:pt x="1526" y="498"/>
                  <a:pt x="1527" y="494"/>
                </a:cubicBezTo>
                <a:close/>
                <a:moveTo>
                  <a:pt x="1423" y="198"/>
                </a:moveTo>
                <a:cubicBezTo>
                  <a:pt x="1421" y="198"/>
                  <a:pt x="1419" y="194"/>
                  <a:pt x="1416" y="194"/>
                </a:cubicBezTo>
                <a:cubicBezTo>
                  <a:pt x="1413" y="195"/>
                  <a:pt x="1412" y="199"/>
                  <a:pt x="1412" y="200"/>
                </a:cubicBezTo>
                <a:cubicBezTo>
                  <a:pt x="1412" y="201"/>
                  <a:pt x="1401" y="203"/>
                  <a:pt x="1405" y="206"/>
                </a:cubicBezTo>
                <a:cubicBezTo>
                  <a:pt x="1408" y="209"/>
                  <a:pt x="1412" y="207"/>
                  <a:pt x="1417" y="207"/>
                </a:cubicBezTo>
                <a:cubicBezTo>
                  <a:pt x="1422" y="206"/>
                  <a:pt x="1427" y="205"/>
                  <a:pt x="1427" y="205"/>
                </a:cubicBezTo>
                <a:cubicBezTo>
                  <a:pt x="1427" y="205"/>
                  <a:pt x="1435" y="205"/>
                  <a:pt x="1434" y="202"/>
                </a:cubicBezTo>
                <a:cubicBezTo>
                  <a:pt x="1433" y="198"/>
                  <a:pt x="1424" y="197"/>
                  <a:pt x="1423" y="198"/>
                </a:cubicBezTo>
                <a:close/>
                <a:moveTo>
                  <a:pt x="1402" y="428"/>
                </a:moveTo>
                <a:cubicBezTo>
                  <a:pt x="1399" y="428"/>
                  <a:pt x="1396" y="432"/>
                  <a:pt x="1398" y="432"/>
                </a:cubicBezTo>
                <a:cubicBezTo>
                  <a:pt x="1400" y="432"/>
                  <a:pt x="1407" y="431"/>
                  <a:pt x="1407" y="432"/>
                </a:cubicBezTo>
                <a:cubicBezTo>
                  <a:pt x="1408" y="433"/>
                  <a:pt x="1412" y="440"/>
                  <a:pt x="1415" y="440"/>
                </a:cubicBezTo>
                <a:cubicBezTo>
                  <a:pt x="1419" y="440"/>
                  <a:pt x="1421" y="433"/>
                  <a:pt x="1423" y="431"/>
                </a:cubicBezTo>
                <a:cubicBezTo>
                  <a:pt x="1425" y="429"/>
                  <a:pt x="1433" y="428"/>
                  <a:pt x="1433" y="431"/>
                </a:cubicBezTo>
                <a:cubicBezTo>
                  <a:pt x="1434" y="435"/>
                  <a:pt x="1437" y="438"/>
                  <a:pt x="1441" y="440"/>
                </a:cubicBezTo>
                <a:cubicBezTo>
                  <a:pt x="1446" y="443"/>
                  <a:pt x="1451" y="445"/>
                  <a:pt x="1451" y="443"/>
                </a:cubicBezTo>
                <a:cubicBezTo>
                  <a:pt x="1452" y="441"/>
                  <a:pt x="1449" y="434"/>
                  <a:pt x="1446" y="433"/>
                </a:cubicBezTo>
                <a:cubicBezTo>
                  <a:pt x="1443" y="432"/>
                  <a:pt x="1438" y="425"/>
                  <a:pt x="1438" y="423"/>
                </a:cubicBezTo>
                <a:cubicBezTo>
                  <a:pt x="1438" y="420"/>
                  <a:pt x="1433" y="419"/>
                  <a:pt x="1431" y="417"/>
                </a:cubicBezTo>
                <a:cubicBezTo>
                  <a:pt x="1429" y="415"/>
                  <a:pt x="1427" y="410"/>
                  <a:pt x="1421" y="409"/>
                </a:cubicBezTo>
                <a:cubicBezTo>
                  <a:pt x="1415" y="408"/>
                  <a:pt x="1414" y="406"/>
                  <a:pt x="1408" y="403"/>
                </a:cubicBezTo>
                <a:cubicBezTo>
                  <a:pt x="1402" y="400"/>
                  <a:pt x="1388" y="400"/>
                  <a:pt x="1388" y="402"/>
                </a:cubicBezTo>
                <a:cubicBezTo>
                  <a:pt x="1387" y="404"/>
                  <a:pt x="1388" y="402"/>
                  <a:pt x="1383" y="400"/>
                </a:cubicBezTo>
                <a:cubicBezTo>
                  <a:pt x="1379" y="399"/>
                  <a:pt x="1375" y="400"/>
                  <a:pt x="1374" y="398"/>
                </a:cubicBezTo>
                <a:cubicBezTo>
                  <a:pt x="1373" y="395"/>
                  <a:pt x="1370" y="394"/>
                  <a:pt x="1367" y="398"/>
                </a:cubicBezTo>
                <a:cubicBezTo>
                  <a:pt x="1364" y="400"/>
                  <a:pt x="1363" y="401"/>
                  <a:pt x="1369" y="402"/>
                </a:cubicBezTo>
                <a:cubicBezTo>
                  <a:pt x="1376" y="403"/>
                  <a:pt x="1377" y="403"/>
                  <a:pt x="1375" y="406"/>
                </a:cubicBezTo>
                <a:cubicBezTo>
                  <a:pt x="1372" y="409"/>
                  <a:pt x="1370" y="413"/>
                  <a:pt x="1373" y="413"/>
                </a:cubicBezTo>
                <a:cubicBezTo>
                  <a:pt x="1375" y="413"/>
                  <a:pt x="1382" y="412"/>
                  <a:pt x="1382" y="413"/>
                </a:cubicBezTo>
                <a:cubicBezTo>
                  <a:pt x="1383" y="415"/>
                  <a:pt x="1381" y="415"/>
                  <a:pt x="1388" y="416"/>
                </a:cubicBezTo>
                <a:cubicBezTo>
                  <a:pt x="1396" y="417"/>
                  <a:pt x="1398" y="420"/>
                  <a:pt x="1399" y="421"/>
                </a:cubicBezTo>
                <a:cubicBezTo>
                  <a:pt x="1401" y="423"/>
                  <a:pt x="1405" y="428"/>
                  <a:pt x="1402" y="428"/>
                </a:cubicBezTo>
                <a:close/>
                <a:moveTo>
                  <a:pt x="1398" y="231"/>
                </a:moveTo>
                <a:cubicBezTo>
                  <a:pt x="1396" y="231"/>
                  <a:pt x="1388" y="234"/>
                  <a:pt x="1386" y="236"/>
                </a:cubicBezTo>
                <a:cubicBezTo>
                  <a:pt x="1384" y="238"/>
                  <a:pt x="1373" y="234"/>
                  <a:pt x="1371" y="236"/>
                </a:cubicBezTo>
                <a:cubicBezTo>
                  <a:pt x="1370" y="238"/>
                  <a:pt x="1367" y="240"/>
                  <a:pt x="1365" y="242"/>
                </a:cubicBezTo>
                <a:cubicBezTo>
                  <a:pt x="1363" y="243"/>
                  <a:pt x="1358" y="242"/>
                  <a:pt x="1359" y="247"/>
                </a:cubicBezTo>
                <a:cubicBezTo>
                  <a:pt x="1360" y="251"/>
                  <a:pt x="1363" y="255"/>
                  <a:pt x="1365" y="255"/>
                </a:cubicBezTo>
                <a:cubicBezTo>
                  <a:pt x="1367" y="255"/>
                  <a:pt x="1370" y="254"/>
                  <a:pt x="1370" y="250"/>
                </a:cubicBezTo>
                <a:cubicBezTo>
                  <a:pt x="1370" y="245"/>
                  <a:pt x="1376" y="250"/>
                  <a:pt x="1378" y="249"/>
                </a:cubicBezTo>
                <a:cubicBezTo>
                  <a:pt x="1381" y="249"/>
                  <a:pt x="1382" y="246"/>
                  <a:pt x="1384" y="243"/>
                </a:cubicBezTo>
                <a:cubicBezTo>
                  <a:pt x="1384" y="243"/>
                  <a:pt x="1384" y="243"/>
                  <a:pt x="1384" y="242"/>
                </a:cubicBezTo>
                <a:cubicBezTo>
                  <a:pt x="1384" y="243"/>
                  <a:pt x="1384" y="245"/>
                  <a:pt x="1387" y="246"/>
                </a:cubicBezTo>
                <a:cubicBezTo>
                  <a:pt x="1391" y="247"/>
                  <a:pt x="1393" y="244"/>
                  <a:pt x="1393" y="243"/>
                </a:cubicBezTo>
                <a:cubicBezTo>
                  <a:pt x="1393" y="242"/>
                  <a:pt x="1401" y="240"/>
                  <a:pt x="1402" y="239"/>
                </a:cubicBezTo>
                <a:cubicBezTo>
                  <a:pt x="1404" y="238"/>
                  <a:pt x="1410" y="236"/>
                  <a:pt x="1410" y="234"/>
                </a:cubicBezTo>
                <a:cubicBezTo>
                  <a:pt x="1411" y="233"/>
                  <a:pt x="1410" y="224"/>
                  <a:pt x="1412" y="223"/>
                </a:cubicBezTo>
                <a:cubicBezTo>
                  <a:pt x="1414" y="222"/>
                  <a:pt x="1417" y="222"/>
                  <a:pt x="1414" y="217"/>
                </a:cubicBezTo>
                <a:cubicBezTo>
                  <a:pt x="1411" y="212"/>
                  <a:pt x="1411" y="207"/>
                  <a:pt x="1407" y="209"/>
                </a:cubicBezTo>
                <a:cubicBezTo>
                  <a:pt x="1404" y="211"/>
                  <a:pt x="1406" y="217"/>
                  <a:pt x="1404" y="222"/>
                </a:cubicBezTo>
                <a:cubicBezTo>
                  <a:pt x="1401" y="227"/>
                  <a:pt x="1399" y="231"/>
                  <a:pt x="1398" y="231"/>
                </a:cubicBezTo>
                <a:close/>
                <a:moveTo>
                  <a:pt x="1523" y="126"/>
                </a:moveTo>
                <a:cubicBezTo>
                  <a:pt x="1534" y="126"/>
                  <a:pt x="1530" y="127"/>
                  <a:pt x="1539" y="127"/>
                </a:cubicBezTo>
                <a:cubicBezTo>
                  <a:pt x="1549" y="126"/>
                  <a:pt x="1552" y="122"/>
                  <a:pt x="1561" y="119"/>
                </a:cubicBezTo>
                <a:cubicBezTo>
                  <a:pt x="1569" y="117"/>
                  <a:pt x="1576" y="116"/>
                  <a:pt x="1579" y="117"/>
                </a:cubicBezTo>
                <a:cubicBezTo>
                  <a:pt x="1581" y="118"/>
                  <a:pt x="1586" y="117"/>
                  <a:pt x="1583" y="115"/>
                </a:cubicBezTo>
                <a:cubicBezTo>
                  <a:pt x="1580" y="112"/>
                  <a:pt x="1574" y="108"/>
                  <a:pt x="1577" y="107"/>
                </a:cubicBezTo>
                <a:cubicBezTo>
                  <a:pt x="1580" y="107"/>
                  <a:pt x="1583" y="106"/>
                  <a:pt x="1584" y="103"/>
                </a:cubicBezTo>
                <a:cubicBezTo>
                  <a:pt x="1586" y="100"/>
                  <a:pt x="1580" y="95"/>
                  <a:pt x="1583" y="92"/>
                </a:cubicBezTo>
                <a:cubicBezTo>
                  <a:pt x="1586" y="89"/>
                  <a:pt x="1581" y="85"/>
                  <a:pt x="1577" y="84"/>
                </a:cubicBezTo>
                <a:cubicBezTo>
                  <a:pt x="1573" y="83"/>
                  <a:pt x="1559" y="85"/>
                  <a:pt x="1556" y="83"/>
                </a:cubicBezTo>
                <a:cubicBezTo>
                  <a:pt x="1553" y="82"/>
                  <a:pt x="1548" y="80"/>
                  <a:pt x="1546" y="81"/>
                </a:cubicBezTo>
                <a:cubicBezTo>
                  <a:pt x="1545" y="82"/>
                  <a:pt x="1541" y="88"/>
                  <a:pt x="1541" y="88"/>
                </a:cubicBezTo>
                <a:cubicBezTo>
                  <a:pt x="1541" y="88"/>
                  <a:pt x="1539" y="89"/>
                  <a:pt x="1536" y="86"/>
                </a:cubicBezTo>
                <a:cubicBezTo>
                  <a:pt x="1534" y="82"/>
                  <a:pt x="1522" y="83"/>
                  <a:pt x="1518" y="83"/>
                </a:cubicBezTo>
                <a:cubicBezTo>
                  <a:pt x="1514" y="83"/>
                  <a:pt x="1510" y="83"/>
                  <a:pt x="1506" y="84"/>
                </a:cubicBezTo>
                <a:cubicBezTo>
                  <a:pt x="1502" y="84"/>
                  <a:pt x="1499" y="85"/>
                  <a:pt x="1496" y="83"/>
                </a:cubicBezTo>
                <a:cubicBezTo>
                  <a:pt x="1493" y="80"/>
                  <a:pt x="1489" y="79"/>
                  <a:pt x="1488" y="78"/>
                </a:cubicBezTo>
                <a:cubicBezTo>
                  <a:pt x="1486" y="77"/>
                  <a:pt x="1478" y="77"/>
                  <a:pt x="1471" y="77"/>
                </a:cubicBezTo>
                <a:cubicBezTo>
                  <a:pt x="1465" y="78"/>
                  <a:pt x="1458" y="78"/>
                  <a:pt x="1458" y="78"/>
                </a:cubicBezTo>
                <a:cubicBezTo>
                  <a:pt x="1458" y="78"/>
                  <a:pt x="1455" y="77"/>
                  <a:pt x="1451" y="74"/>
                </a:cubicBezTo>
                <a:cubicBezTo>
                  <a:pt x="1446" y="72"/>
                  <a:pt x="1442" y="70"/>
                  <a:pt x="1440" y="70"/>
                </a:cubicBezTo>
                <a:cubicBezTo>
                  <a:pt x="1439" y="70"/>
                  <a:pt x="1427" y="72"/>
                  <a:pt x="1424" y="70"/>
                </a:cubicBezTo>
                <a:cubicBezTo>
                  <a:pt x="1422" y="68"/>
                  <a:pt x="1419" y="67"/>
                  <a:pt x="1417" y="67"/>
                </a:cubicBezTo>
                <a:cubicBezTo>
                  <a:pt x="1415" y="67"/>
                  <a:pt x="1414" y="64"/>
                  <a:pt x="1416" y="64"/>
                </a:cubicBezTo>
                <a:cubicBezTo>
                  <a:pt x="1418" y="64"/>
                  <a:pt x="1429" y="61"/>
                  <a:pt x="1429" y="61"/>
                </a:cubicBezTo>
                <a:cubicBezTo>
                  <a:pt x="1429" y="61"/>
                  <a:pt x="1426" y="57"/>
                  <a:pt x="1422" y="57"/>
                </a:cubicBezTo>
                <a:cubicBezTo>
                  <a:pt x="1418" y="57"/>
                  <a:pt x="1412" y="55"/>
                  <a:pt x="1410" y="55"/>
                </a:cubicBezTo>
                <a:cubicBezTo>
                  <a:pt x="1408" y="55"/>
                  <a:pt x="1409" y="57"/>
                  <a:pt x="1405" y="56"/>
                </a:cubicBezTo>
                <a:cubicBezTo>
                  <a:pt x="1402" y="55"/>
                  <a:pt x="1398" y="54"/>
                  <a:pt x="1396" y="55"/>
                </a:cubicBezTo>
                <a:cubicBezTo>
                  <a:pt x="1393" y="57"/>
                  <a:pt x="1388" y="59"/>
                  <a:pt x="1394" y="60"/>
                </a:cubicBezTo>
                <a:cubicBezTo>
                  <a:pt x="1399" y="62"/>
                  <a:pt x="1405" y="60"/>
                  <a:pt x="1406" y="63"/>
                </a:cubicBezTo>
                <a:cubicBezTo>
                  <a:pt x="1408" y="65"/>
                  <a:pt x="1406" y="66"/>
                  <a:pt x="1406" y="68"/>
                </a:cubicBezTo>
                <a:cubicBezTo>
                  <a:pt x="1406" y="69"/>
                  <a:pt x="1403" y="73"/>
                  <a:pt x="1401" y="74"/>
                </a:cubicBezTo>
                <a:cubicBezTo>
                  <a:pt x="1399" y="75"/>
                  <a:pt x="1397" y="73"/>
                  <a:pt x="1393" y="75"/>
                </a:cubicBezTo>
                <a:cubicBezTo>
                  <a:pt x="1390" y="77"/>
                  <a:pt x="1380" y="75"/>
                  <a:pt x="1379" y="76"/>
                </a:cubicBezTo>
                <a:cubicBezTo>
                  <a:pt x="1378" y="77"/>
                  <a:pt x="1376" y="73"/>
                  <a:pt x="1374" y="74"/>
                </a:cubicBezTo>
                <a:cubicBezTo>
                  <a:pt x="1372" y="75"/>
                  <a:pt x="1367" y="80"/>
                  <a:pt x="1364" y="79"/>
                </a:cubicBezTo>
                <a:cubicBezTo>
                  <a:pt x="1362" y="79"/>
                  <a:pt x="1358" y="76"/>
                  <a:pt x="1358" y="73"/>
                </a:cubicBezTo>
                <a:cubicBezTo>
                  <a:pt x="1358" y="70"/>
                  <a:pt x="1357" y="66"/>
                  <a:pt x="1356" y="66"/>
                </a:cubicBezTo>
                <a:cubicBezTo>
                  <a:pt x="1355" y="65"/>
                  <a:pt x="1346" y="65"/>
                  <a:pt x="1343" y="65"/>
                </a:cubicBezTo>
                <a:cubicBezTo>
                  <a:pt x="1340" y="65"/>
                  <a:pt x="1331" y="66"/>
                  <a:pt x="1329" y="68"/>
                </a:cubicBezTo>
                <a:cubicBezTo>
                  <a:pt x="1328" y="69"/>
                  <a:pt x="1324" y="70"/>
                  <a:pt x="1321" y="70"/>
                </a:cubicBezTo>
                <a:cubicBezTo>
                  <a:pt x="1318" y="70"/>
                  <a:pt x="1316" y="68"/>
                  <a:pt x="1310" y="67"/>
                </a:cubicBezTo>
                <a:cubicBezTo>
                  <a:pt x="1305" y="66"/>
                  <a:pt x="1292" y="66"/>
                  <a:pt x="1291" y="66"/>
                </a:cubicBezTo>
                <a:cubicBezTo>
                  <a:pt x="1289" y="66"/>
                  <a:pt x="1284" y="65"/>
                  <a:pt x="1286" y="64"/>
                </a:cubicBezTo>
                <a:cubicBezTo>
                  <a:pt x="1288" y="62"/>
                  <a:pt x="1294" y="57"/>
                  <a:pt x="1290" y="55"/>
                </a:cubicBezTo>
                <a:cubicBezTo>
                  <a:pt x="1287" y="53"/>
                  <a:pt x="1279" y="53"/>
                  <a:pt x="1276" y="52"/>
                </a:cubicBezTo>
                <a:cubicBezTo>
                  <a:pt x="1273" y="52"/>
                  <a:pt x="1269" y="51"/>
                  <a:pt x="1264" y="52"/>
                </a:cubicBezTo>
                <a:cubicBezTo>
                  <a:pt x="1259" y="53"/>
                  <a:pt x="1258" y="55"/>
                  <a:pt x="1255" y="53"/>
                </a:cubicBezTo>
                <a:cubicBezTo>
                  <a:pt x="1253" y="51"/>
                  <a:pt x="1261" y="54"/>
                  <a:pt x="1253" y="51"/>
                </a:cubicBezTo>
                <a:cubicBezTo>
                  <a:pt x="1245" y="48"/>
                  <a:pt x="1241" y="48"/>
                  <a:pt x="1239" y="49"/>
                </a:cubicBezTo>
                <a:cubicBezTo>
                  <a:pt x="1237" y="50"/>
                  <a:pt x="1239" y="50"/>
                  <a:pt x="1233" y="52"/>
                </a:cubicBezTo>
                <a:cubicBezTo>
                  <a:pt x="1227" y="54"/>
                  <a:pt x="1224" y="55"/>
                  <a:pt x="1222" y="56"/>
                </a:cubicBezTo>
                <a:cubicBezTo>
                  <a:pt x="1221" y="56"/>
                  <a:pt x="1211" y="54"/>
                  <a:pt x="1210" y="53"/>
                </a:cubicBezTo>
                <a:cubicBezTo>
                  <a:pt x="1209" y="52"/>
                  <a:pt x="1205" y="54"/>
                  <a:pt x="1201" y="55"/>
                </a:cubicBezTo>
                <a:cubicBezTo>
                  <a:pt x="1197" y="57"/>
                  <a:pt x="1195" y="59"/>
                  <a:pt x="1191" y="58"/>
                </a:cubicBezTo>
                <a:cubicBezTo>
                  <a:pt x="1187" y="57"/>
                  <a:pt x="1181" y="57"/>
                  <a:pt x="1177" y="59"/>
                </a:cubicBezTo>
                <a:cubicBezTo>
                  <a:pt x="1174" y="60"/>
                  <a:pt x="1171" y="60"/>
                  <a:pt x="1167" y="63"/>
                </a:cubicBezTo>
                <a:cubicBezTo>
                  <a:pt x="1163" y="66"/>
                  <a:pt x="1156" y="67"/>
                  <a:pt x="1156" y="67"/>
                </a:cubicBezTo>
                <a:cubicBezTo>
                  <a:pt x="1156" y="67"/>
                  <a:pt x="1150" y="67"/>
                  <a:pt x="1146" y="67"/>
                </a:cubicBezTo>
                <a:cubicBezTo>
                  <a:pt x="1143" y="67"/>
                  <a:pt x="1138" y="67"/>
                  <a:pt x="1141" y="69"/>
                </a:cubicBezTo>
                <a:cubicBezTo>
                  <a:pt x="1144" y="72"/>
                  <a:pt x="1153" y="75"/>
                  <a:pt x="1155" y="76"/>
                </a:cubicBezTo>
                <a:cubicBezTo>
                  <a:pt x="1156" y="78"/>
                  <a:pt x="1157" y="82"/>
                  <a:pt x="1155" y="83"/>
                </a:cubicBezTo>
                <a:cubicBezTo>
                  <a:pt x="1153" y="85"/>
                  <a:pt x="1150" y="84"/>
                  <a:pt x="1150" y="81"/>
                </a:cubicBezTo>
                <a:cubicBezTo>
                  <a:pt x="1150" y="77"/>
                  <a:pt x="1149" y="77"/>
                  <a:pt x="1145" y="76"/>
                </a:cubicBezTo>
                <a:cubicBezTo>
                  <a:pt x="1140" y="74"/>
                  <a:pt x="1141" y="75"/>
                  <a:pt x="1137" y="72"/>
                </a:cubicBezTo>
                <a:cubicBezTo>
                  <a:pt x="1133" y="68"/>
                  <a:pt x="1129" y="69"/>
                  <a:pt x="1127" y="71"/>
                </a:cubicBezTo>
                <a:cubicBezTo>
                  <a:pt x="1125" y="73"/>
                  <a:pt x="1126" y="78"/>
                  <a:pt x="1124" y="78"/>
                </a:cubicBezTo>
                <a:cubicBezTo>
                  <a:pt x="1122" y="79"/>
                  <a:pt x="1119" y="80"/>
                  <a:pt x="1119" y="77"/>
                </a:cubicBezTo>
                <a:cubicBezTo>
                  <a:pt x="1118" y="73"/>
                  <a:pt x="1118" y="67"/>
                  <a:pt x="1116" y="71"/>
                </a:cubicBezTo>
                <a:cubicBezTo>
                  <a:pt x="1113" y="74"/>
                  <a:pt x="1112" y="74"/>
                  <a:pt x="1112" y="76"/>
                </a:cubicBezTo>
                <a:cubicBezTo>
                  <a:pt x="1112" y="78"/>
                  <a:pt x="1114" y="80"/>
                  <a:pt x="1113" y="83"/>
                </a:cubicBezTo>
                <a:cubicBezTo>
                  <a:pt x="1113" y="87"/>
                  <a:pt x="1113" y="89"/>
                  <a:pt x="1114" y="89"/>
                </a:cubicBezTo>
                <a:cubicBezTo>
                  <a:pt x="1115" y="89"/>
                  <a:pt x="1117" y="86"/>
                  <a:pt x="1121" y="85"/>
                </a:cubicBezTo>
                <a:cubicBezTo>
                  <a:pt x="1124" y="84"/>
                  <a:pt x="1130" y="82"/>
                  <a:pt x="1131" y="86"/>
                </a:cubicBezTo>
                <a:cubicBezTo>
                  <a:pt x="1131" y="89"/>
                  <a:pt x="1135" y="90"/>
                  <a:pt x="1131" y="92"/>
                </a:cubicBezTo>
                <a:cubicBezTo>
                  <a:pt x="1127" y="93"/>
                  <a:pt x="1123" y="93"/>
                  <a:pt x="1122" y="90"/>
                </a:cubicBezTo>
                <a:cubicBezTo>
                  <a:pt x="1122" y="88"/>
                  <a:pt x="1119" y="88"/>
                  <a:pt x="1116" y="90"/>
                </a:cubicBezTo>
                <a:cubicBezTo>
                  <a:pt x="1114" y="92"/>
                  <a:pt x="1108" y="99"/>
                  <a:pt x="1108" y="99"/>
                </a:cubicBezTo>
                <a:cubicBezTo>
                  <a:pt x="1108" y="99"/>
                  <a:pt x="1099" y="103"/>
                  <a:pt x="1098" y="102"/>
                </a:cubicBezTo>
                <a:cubicBezTo>
                  <a:pt x="1097" y="101"/>
                  <a:pt x="1101" y="97"/>
                  <a:pt x="1104" y="95"/>
                </a:cubicBezTo>
                <a:cubicBezTo>
                  <a:pt x="1107" y="93"/>
                  <a:pt x="1109" y="89"/>
                  <a:pt x="1108" y="88"/>
                </a:cubicBezTo>
                <a:cubicBezTo>
                  <a:pt x="1107" y="87"/>
                  <a:pt x="1105" y="80"/>
                  <a:pt x="1106" y="78"/>
                </a:cubicBezTo>
                <a:cubicBezTo>
                  <a:pt x="1107" y="76"/>
                  <a:pt x="1110" y="73"/>
                  <a:pt x="1107" y="71"/>
                </a:cubicBezTo>
                <a:cubicBezTo>
                  <a:pt x="1103" y="69"/>
                  <a:pt x="1100" y="67"/>
                  <a:pt x="1097" y="66"/>
                </a:cubicBezTo>
                <a:cubicBezTo>
                  <a:pt x="1094" y="65"/>
                  <a:pt x="1091" y="71"/>
                  <a:pt x="1088" y="72"/>
                </a:cubicBezTo>
                <a:cubicBezTo>
                  <a:pt x="1085" y="74"/>
                  <a:pt x="1086" y="76"/>
                  <a:pt x="1082" y="76"/>
                </a:cubicBezTo>
                <a:cubicBezTo>
                  <a:pt x="1079" y="76"/>
                  <a:pt x="1077" y="81"/>
                  <a:pt x="1082" y="83"/>
                </a:cubicBezTo>
                <a:cubicBezTo>
                  <a:pt x="1088" y="86"/>
                  <a:pt x="1090" y="88"/>
                  <a:pt x="1088" y="90"/>
                </a:cubicBezTo>
                <a:cubicBezTo>
                  <a:pt x="1087" y="91"/>
                  <a:pt x="1080" y="89"/>
                  <a:pt x="1080" y="89"/>
                </a:cubicBezTo>
                <a:cubicBezTo>
                  <a:pt x="1080" y="89"/>
                  <a:pt x="1075" y="86"/>
                  <a:pt x="1072" y="86"/>
                </a:cubicBezTo>
                <a:cubicBezTo>
                  <a:pt x="1069" y="86"/>
                  <a:pt x="1066" y="85"/>
                  <a:pt x="1063" y="84"/>
                </a:cubicBezTo>
                <a:cubicBezTo>
                  <a:pt x="1060" y="84"/>
                  <a:pt x="1054" y="84"/>
                  <a:pt x="1052" y="85"/>
                </a:cubicBezTo>
                <a:cubicBezTo>
                  <a:pt x="1051" y="87"/>
                  <a:pt x="1047" y="91"/>
                  <a:pt x="1044" y="90"/>
                </a:cubicBezTo>
                <a:cubicBezTo>
                  <a:pt x="1041" y="88"/>
                  <a:pt x="1041" y="87"/>
                  <a:pt x="1037" y="88"/>
                </a:cubicBezTo>
                <a:cubicBezTo>
                  <a:pt x="1032" y="90"/>
                  <a:pt x="1028" y="87"/>
                  <a:pt x="1026" y="90"/>
                </a:cubicBezTo>
                <a:cubicBezTo>
                  <a:pt x="1024" y="92"/>
                  <a:pt x="1026" y="92"/>
                  <a:pt x="1018" y="90"/>
                </a:cubicBezTo>
                <a:cubicBezTo>
                  <a:pt x="1011" y="87"/>
                  <a:pt x="1013" y="91"/>
                  <a:pt x="1006" y="92"/>
                </a:cubicBezTo>
                <a:cubicBezTo>
                  <a:pt x="999" y="93"/>
                  <a:pt x="995" y="91"/>
                  <a:pt x="993" y="93"/>
                </a:cubicBezTo>
                <a:cubicBezTo>
                  <a:pt x="991" y="96"/>
                  <a:pt x="988" y="100"/>
                  <a:pt x="987" y="97"/>
                </a:cubicBezTo>
                <a:cubicBezTo>
                  <a:pt x="986" y="94"/>
                  <a:pt x="991" y="90"/>
                  <a:pt x="989" y="88"/>
                </a:cubicBezTo>
                <a:cubicBezTo>
                  <a:pt x="987" y="87"/>
                  <a:pt x="979" y="88"/>
                  <a:pt x="978" y="89"/>
                </a:cubicBezTo>
                <a:cubicBezTo>
                  <a:pt x="977" y="90"/>
                  <a:pt x="978" y="94"/>
                  <a:pt x="979" y="96"/>
                </a:cubicBezTo>
                <a:cubicBezTo>
                  <a:pt x="979" y="97"/>
                  <a:pt x="981" y="103"/>
                  <a:pt x="978" y="102"/>
                </a:cubicBezTo>
                <a:cubicBezTo>
                  <a:pt x="976" y="101"/>
                  <a:pt x="976" y="97"/>
                  <a:pt x="974" y="97"/>
                </a:cubicBezTo>
                <a:cubicBezTo>
                  <a:pt x="972" y="98"/>
                  <a:pt x="969" y="99"/>
                  <a:pt x="968" y="100"/>
                </a:cubicBezTo>
                <a:cubicBezTo>
                  <a:pt x="967" y="100"/>
                  <a:pt x="962" y="100"/>
                  <a:pt x="961" y="102"/>
                </a:cubicBezTo>
                <a:cubicBezTo>
                  <a:pt x="960" y="104"/>
                  <a:pt x="962" y="108"/>
                  <a:pt x="960" y="108"/>
                </a:cubicBezTo>
                <a:cubicBezTo>
                  <a:pt x="958" y="108"/>
                  <a:pt x="956" y="110"/>
                  <a:pt x="952" y="107"/>
                </a:cubicBezTo>
                <a:cubicBezTo>
                  <a:pt x="948" y="105"/>
                  <a:pt x="948" y="106"/>
                  <a:pt x="947" y="107"/>
                </a:cubicBezTo>
                <a:cubicBezTo>
                  <a:pt x="946" y="108"/>
                  <a:pt x="940" y="111"/>
                  <a:pt x="940" y="107"/>
                </a:cubicBezTo>
                <a:cubicBezTo>
                  <a:pt x="940" y="104"/>
                  <a:pt x="941" y="103"/>
                  <a:pt x="937" y="100"/>
                </a:cubicBezTo>
                <a:cubicBezTo>
                  <a:pt x="934" y="98"/>
                  <a:pt x="937" y="98"/>
                  <a:pt x="941" y="100"/>
                </a:cubicBezTo>
                <a:cubicBezTo>
                  <a:pt x="946" y="101"/>
                  <a:pt x="951" y="102"/>
                  <a:pt x="960" y="99"/>
                </a:cubicBezTo>
                <a:cubicBezTo>
                  <a:pt x="968" y="97"/>
                  <a:pt x="971" y="96"/>
                  <a:pt x="968" y="94"/>
                </a:cubicBezTo>
                <a:cubicBezTo>
                  <a:pt x="965" y="93"/>
                  <a:pt x="961" y="91"/>
                  <a:pt x="956" y="90"/>
                </a:cubicBezTo>
                <a:cubicBezTo>
                  <a:pt x="951" y="90"/>
                  <a:pt x="943" y="90"/>
                  <a:pt x="935" y="86"/>
                </a:cubicBezTo>
                <a:cubicBezTo>
                  <a:pt x="927" y="83"/>
                  <a:pt x="925" y="82"/>
                  <a:pt x="921" y="82"/>
                </a:cubicBezTo>
                <a:cubicBezTo>
                  <a:pt x="918" y="81"/>
                  <a:pt x="897" y="77"/>
                  <a:pt x="888" y="79"/>
                </a:cubicBezTo>
                <a:cubicBezTo>
                  <a:pt x="878" y="80"/>
                  <a:pt x="852" y="87"/>
                  <a:pt x="851" y="88"/>
                </a:cubicBezTo>
                <a:cubicBezTo>
                  <a:pt x="849" y="90"/>
                  <a:pt x="847" y="94"/>
                  <a:pt x="842" y="98"/>
                </a:cubicBezTo>
                <a:cubicBezTo>
                  <a:pt x="837" y="102"/>
                  <a:pt x="828" y="110"/>
                  <a:pt x="821" y="112"/>
                </a:cubicBezTo>
                <a:cubicBezTo>
                  <a:pt x="814" y="113"/>
                  <a:pt x="805" y="119"/>
                  <a:pt x="805" y="121"/>
                </a:cubicBezTo>
                <a:cubicBezTo>
                  <a:pt x="805" y="122"/>
                  <a:pt x="808" y="128"/>
                  <a:pt x="808" y="129"/>
                </a:cubicBezTo>
                <a:cubicBezTo>
                  <a:pt x="807" y="130"/>
                  <a:pt x="809" y="136"/>
                  <a:pt x="813" y="138"/>
                </a:cubicBezTo>
                <a:cubicBezTo>
                  <a:pt x="817" y="139"/>
                  <a:pt x="825" y="139"/>
                  <a:pt x="825" y="136"/>
                </a:cubicBezTo>
                <a:cubicBezTo>
                  <a:pt x="825" y="134"/>
                  <a:pt x="831" y="129"/>
                  <a:pt x="831" y="133"/>
                </a:cubicBezTo>
                <a:cubicBezTo>
                  <a:pt x="832" y="136"/>
                  <a:pt x="836" y="141"/>
                  <a:pt x="835" y="144"/>
                </a:cubicBezTo>
                <a:cubicBezTo>
                  <a:pt x="834" y="146"/>
                  <a:pt x="835" y="148"/>
                  <a:pt x="837" y="148"/>
                </a:cubicBezTo>
                <a:cubicBezTo>
                  <a:pt x="840" y="147"/>
                  <a:pt x="854" y="144"/>
                  <a:pt x="854" y="144"/>
                </a:cubicBezTo>
                <a:cubicBezTo>
                  <a:pt x="854" y="144"/>
                  <a:pt x="859" y="143"/>
                  <a:pt x="858" y="139"/>
                </a:cubicBezTo>
                <a:cubicBezTo>
                  <a:pt x="857" y="136"/>
                  <a:pt x="863" y="132"/>
                  <a:pt x="864" y="131"/>
                </a:cubicBezTo>
                <a:cubicBezTo>
                  <a:pt x="865" y="130"/>
                  <a:pt x="869" y="125"/>
                  <a:pt x="864" y="124"/>
                </a:cubicBezTo>
                <a:cubicBezTo>
                  <a:pt x="859" y="122"/>
                  <a:pt x="856" y="122"/>
                  <a:pt x="861" y="118"/>
                </a:cubicBezTo>
                <a:cubicBezTo>
                  <a:pt x="866" y="113"/>
                  <a:pt x="870" y="118"/>
                  <a:pt x="876" y="111"/>
                </a:cubicBezTo>
                <a:cubicBezTo>
                  <a:pt x="883" y="104"/>
                  <a:pt x="875" y="102"/>
                  <a:pt x="882" y="102"/>
                </a:cubicBezTo>
                <a:cubicBezTo>
                  <a:pt x="889" y="101"/>
                  <a:pt x="897" y="101"/>
                  <a:pt x="895" y="103"/>
                </a:cubicBezTo>
                <a:cubicBezTo>
                  <a:pt x="894" y="105"/>
                  <a:pt x="885" y="110"/>
                  <a:pt x="880" y="113"/>
                </a:cubicBezTo>
                <a:cubicBezTo>
                  <a:pt x="875" y="115"/>
                  <a:pt x="876" y="119"/>
                  <a:pt x="878" y="121"/>
                </a:cubicBezTo>
                <a:cubicBezTo>
                  <a:pt x="880" y="124"/>
                  <a:pt x="881" y="129"/>
                  <a:pt x="884" y="128"/>
                </a:cubicBezTo>
                <a:cubicBezTo>
                  <a:pt x="887" y="127"/>
                  <a:pt x="892" y="125"/>
                  <a:pt x="895" y="125"/>
                </a:cubicBezTo>
                <a:cubicBezTo>
                  <a:pt x="899" y="125"/>
                  <a:pt x="907" y="125"/>
                  <a:pt x="908" y="125"/>
                </a:cubicBezTo>
                <a:cubicBezTo>
                  <a:pt x="909" y="125"/>
                  <a:pt x="914" y="130"/>
                  <a:pt x="911" y="131"/>
                </a:cubicBezTo>
                <a:cubicBezTo>
                  <a:pt x="908" y="132"/>
                  <a:pt x="904" y="131"/>
                  <a:pt x="898" y="132"/>
                </a:cubicBezTo>
                <a:cubicBezTo>
                  <a:pt x="892" y="132"/>
                  <a:pt x="884" y="132"/>
                  <a:pt x="884" y="133"/>
                </a:cubicBezTo>
                <a:cubicBezTo>
                  <a:pt x="884" y="134"/>
                  <a:pt x="893" y="137"/>
                  <a:pt x="890" y="139"/>
                </a:cubicBezTo>
                <a:cubicBezTo>
                  <a:pt x="887" y="141"/>
                  <a:pt x="884" y="138"/>
                  <a:pt x="880" y="138"/>
                </a:cubicBezTo>
                <a:cubicBezTo>
                  <a:pt x="876" y="138"/>
                  <a:pt x="874" y="143"/>
                  <a:pt x="873" y="146"/>
                </a:cubicBezTo>
                <a:cubicBezTo>
                  <a:pt x="872" y="149"/>
                  <a:pt x="875" y="154"/>
                  <a:pt x="869" y="152"/>
                </a:cubicBezTo>
                <a:cubicBezTo>
                  <a:pt x="864" y="150"/>
                  <a:pt x="859" y="150"/>
                  <a:pt x="858" y="151"/>
                </a:cubicBezTo>
                <a:cubicBezTo>
                  <a:pt x="856" y="152"/>
                  <a:pt x="852" y="153"/>
                  <a:pt x="848" y="155"/>
                </a:cubicBezTo>
                <a:cubicBezTo>
                  <a:pt x="844" y="156"/>
                  <a:pt x="846" y="153"/>
                  <a:pt x="841" y="153"/>
                </a:cubicBezTo>
                <a:cubicBezTo>
                  <a:pt x="836" y="153"/>
                  <a:pt x="836" y="153"/>
                  <a:pt x="836" y="153"/>
                </a:cubicBezTo>
                <a:cubicBezTo>
                  <a:pt x="833" y="153"/>
                  <a:pt x="833" y="153"/>
                  <a:pt x="833" y="153"/>
                </a:cubicBezTo>
                <a:cubicBezTo>
                  <a:pt x="833" y="153"/>
                  <a:pt x="830" y="151"/>
                  <a:pt x="830" y="148"/>
                </a:cubicBezTo>
                <a:cubicBezTo>
                  <a:pt x="829" y="145"/>
                  <a:pt x="831" y="142"/>
                  <a:pt x="829" y="141"/>
                </a:cubicBezTo>
                <a:cubicBezTo>
                  <a:pt x="827" y="140"/>
                  <a:pt x="820" y="141"/>
                  <a:pt x="819" y="144"/>
                </a:cubicBezTo>
                <a:cubicBezTo>
                  <a:pt x="818" y="146"/>
                  <a:pt x="817" y="150"/>
                  <a:pt x="819" y="152"/>
                </a:cubicBezTo>
                <a:cubicBezTo>
                  <a:pt x="820" y="154"/>
                  <a:pt x="825" y="158"/>
                  <a:pt x="820" y="157"/>
                </a:cubicBezTo>
                <a:cubicBezTo>
                  <a:pt x="816" y="155"/>
                  <a:pt x="811" y="155"/>
                  <a:pt x="808" y="157"/>
                </a:cubicBezTo>
                <a:cubicBezTo>
                  <a:pt x="805" y="160"/>
                  <a:pt x="800" y="164"/>
                  <a:pt x="800" y="164"/>
                </a:cubicBezTo>
                <a:cubicBezTo>
                  <a:pt x="800" y="164"/>
                  <a:pt x="790" y="165"/>
                  <a:pt x="790" y="167"/>
                </a:cubicBezTo>
                <a:cubicBezTo>
                  <a:pt x="790" y="170"/>
                  <a:pt x="790" y="173"/>
                  <a:pt x="787" y="173"/>
                </a:cubicBezTo>
                <a:cubicBezTo>
                  <a:pt x="783" y="174"/>
                  <a:pt x="779" y="175"/>
                  <a:pt x="774" y="175"/>
                </a:cubicBezTo>
                <a:cubicBezTo>
                  <a:pt x="770" y="176"/>
                  <a:pt x="770" y="178"/>
                  <a:pt x="765" y="178"/>
                </a:cubicBezTo>
                <a:cubicBezTo>
                  <a:pt x="759" y="179"/>
                  <a:pt x="759" y="181"/>
                  <a:pt x="764" y="182"/>
                </a:cubicBezTo>
                <a:cubicBezTo>
                  <a:pt x="769" y="183"/>
                  <a:pt x="776" y="186"/>
                  <a:pt x="777" y="189"/>
                </a:cubicBezTo>
                <a:cubicBezTo>
                  <a:pt x="777" y="192"/>
                  <a:pt x="776" y="196"/>
                  <a:pt x="774" y="200"/>
                </a:cubicBezTo>
                <a:cubicBezTo>
                  <a:pt x="773" y="202"/>
                  <a:pt x="765" y="200"/>
                  <a:pt x="761" y="200"/>
                </a:cubicBezTo>
                <a:cubicBezTo>
                  <a:pt x="756" y="200"/>
                  <a:pt x="747" y="199"/>
                  <a:pt x="743" y="200"/>
                </a:cubicBezTo>
                <a:cubicBezTo>
                  <a:pt x="739" y="202"/>
                  <a:pt x="740" y="209"/>
                  <a:pt x="741" y="213"/>
                </a:cubicBezTo>
                <a:cubicBezTo>
                  <a:pt x="742" y="216"/>
                  <a:pt x="741" y="218"/>
                  <a:pt x="739" y="219"/>
                </a:cubicBezTo>
                <a:cubicBezTo>
                  <a:pt x="738" y="220"/>
                  <a:pt x="738" y="224"/>
                  <a:pt x="739" y="225"/>
                </a:cubicBezTo>
                <a:cubicBezTo>
                  <a:pt x="741" y="227"/>
                  <a:pt x="743" y="230"/>
                  <a:pt x="744" y="231"/>
                </a:cubicBezTo>
                <a:cubicBezTo>
                  <a:pt x="746" y="231"/>
                  <a:pt x="751" y="230"/>
                  <a:pt x="753" y="231"/>
                </a:cubicBezTo>
                <a:cubicBezTo>
                  <a:pt x="755" y="233"/>
                  <a:pt x="756" y="238"/>
                  <a:pt x="758" y="237"/>
                </a:cubicBezTo>
                <a:cubicBezTo>
                  <a:pt x="759" y="236"/>
                  <a:pt x="760" y="231"/>
                  <a:pt x="762" y="232"/>
                </a:cubicBezTo>
                <a:cubicBezTo>
                  <a:pt x="764" y="233"/>
                  <a:pt x="769" y="231"/>
                  <a:pt x="772" y="231"/>
                </a:cubicBezTo>
                <a:cubicBezTo>
                  <a:pt x="775" y="231"/>
                  <a:pt x="777" y="227"/>
                  <a:pt x="781" y="225"/>
                </a:cubicBezTo>
                <a:cubicBezTo>
                  <a:pt x="784" y="223"/>
                  <a:pt x="782" y="223"/>
                  <a:pt x="781" y="221"/>
                </a:cubicBezTo>
                <a:cubicBezTo>
                  <a:pt x="780" y="219"/>
                  <a:pt x="784" y="216"/>
                  <a:pt x="787" y="213"/>
                </a:cubicBezTo>
                <a:cubicBezTo>
                  <a:pt x="790" y="211"/>
                  <a:pt x="795" y="213"/>
                  <a:pt x="796" y="210"/>
                </a:cubicBezTo>
                <a:cubicBezTo>
                  <a:pt x="797" y="207"/>
                  <a:pt x="797" y="202"/>
                  <a:pt x="800" y="202"/>
                </a:cubicBezTo>
                <a:cubicBezTo>
                  <a:pt x="803" y="202"/>
                  <a:pt x="808" y="204"/>
                  <a:pt x="810" y="204"/>
                </a:cubicBezTo>
                <a:cubicBezTo>
                  <a:pt x="813" y="204"/>
                  <a:pt x="819" y="200"/>
                  <a:pt x="820" y="199"/>
                </a:cubicBezTo>
                <a:cubicBezTo>
                  <a:pt x="822" y="199"/>
                  <a:pt x="827" y="199"/>
                  <a:pt x="828" y="202"/>
                </a:cubicBezTo>
                <a:cubicBezTo>
                  <a:pt x="829" y="206"/>
                  <a:pt x="835" y="210"/>
                  <a:pt x="837" y="211"/>
                </a:cubicBezTo>
                <a:cubicBezTo>
                  <a:pt x="838" y="211"/>
                  <a:pt x="848" y="214"/>
                  <a:pt x="850" y="216"/>
                </a:cubicBezTo>
                <a:cubicBezTo>
                  <a:pt x="851" y="217"/>
                  <a:pt x="853" y="220"/>
                  <a:pt x="854" y="223"/>
                </a:cubicBezTo>
                <a:cubicBezTo>
                  <a:pt x="855" y="226"/>
                  <a:pt x="858" y="226"/>
                  <a:pt x="858" y="223"/>
                </a:cubicBezTo>
                <a:cubicBezTo>
                  <a:pt x="858" y="221"/>
                  <a:pt x="856" y="216"/>
                  <a:pt x="859" y="216"/>
                </a:cubicBezTo>
                <a:cubicBezTo>
                  <a:pt x="861" y="217"/>
                  <a:pt x="864" y="216"/>
                  <a:pt x="864" y="216"/>
                </a:cubicBezTo>
                <a:cubicBezTo>
                  <a:pt x="864" y="216"/>
                  <a:pt x="857" y="211"/>
                  <a:pt x="854" y="209"/>
                </a:cubicBezTo>
                <a:cubicBezTo>
                  <a:pt x="852" y="208"/>
                  <a:pt x="847" y="206"/>
                  <a:pt x="845" y="202"/>
                </a:cubicBezTo>
                <a:cubicBezTo>
                  <a:pt x="842" y="199"/>
                  <a:pt x="837" y="198"/>
                  <a:pt x="837" y="194"/>
                </a:cubicBezTo>
                <a:cubicBezTo>
                  <a:pt x="837" y="190"/>
                  <a:pt x="843" y="192"/>
                  <a:pt x="846" y="195"/>
                </a:cubicBezTo>
                <a:cubicBezTo>
                  <a:pt x="849" y="199"/>
                  <a:pt x="856" y="203"/>
                  <a:pt x="859" y="205"/>
                </a:cubicBezTo>
                <a:cubicBezTo>
                  <a:pt x="862" y="208"/>
                  <a:pt x="866" y="209"/>
                  <a:pt x="867" y="213"/>
                </a:cubicBezTo>
                <a:cubicBezTo>
                  <a:pt x="868" y="216"/>
                  <a:pt x="872" y="220"/>
                  <a:pt x="873" y="221"/>
                </a:cubicBezTo>
                <a:cubicBezTo>
                  <a:pt x="874" y="223"/>
                  <a:pt x="878" y="231"/>
                  <a:pt x="879" y="233"/>
                </a:cubicBezTo>
                <a:cubicBezTo>
                  <a:pt x="880" y="235"/>
                  <a:pt x="884" y="233"/>
                  <a:pt x="886" y="231"/>
                </a:cubicBezTo>
                <a:cubicBezTo>
                  <a:pt x="887" y="230"/>
                  <a:pt x="891" y="229"/>
                  <a:pt x="891" y="226"/>
                </a:cubicBezTo>
                <a:cubicBezTo>
                  <a:pt x="892" y="223"/>
                  <a:pt x="887" y="220"/>
                  <a:pt x="885" y="219"/>
                </a:cubicBezTo>
                <a:cubicBezTo>
                  <a:pt x="884" y="218"/>
                  <a:pt x="889" y="217"/>
                  <a:pt x="891" y="216"/>
                </a:cubicBezTo>
                <a:cubicBezTo>
                  <a:pt x="893" y="214"/>
                  <a:pt x="896" y="211"/>
                  <a:pt x="898" y="214"/>
                </a:cubicBezTo>
                <a:cubicBezTo>
                  <a:pt x="899" y="216"/>
                  <a:pt x="898" y="225"/>
                  <a:pt x="899" y="227"/>
                </a:cubicBezTo>
                <a:cubicBezTo>
                  <a:pt x="900" y="228"/>
                  <a:pt x="907" y="230"/>
                  <a:pt x="909" y="232"/>
                </a:cubicBezTo>
                <a:cubicBezTo>
                  <a:pt x="910" y="234"/>
                  <a:pt x="917" y="235"/>
                  <a:pt x="918" y="234"/>
                </a:cubicBezTo>
                <a:cubicBezTo>
                  <a:pt x="919" y="233"/>
                  <a:pt x="925" y="234"/>
                  <a:pt x="927" y="235"/>
                </a:cubicBezTo>
                <a:cubicBezTo>
                  <a:pt x="928" y="235"/>
                  <a:pt x="933" y="234"/>
                  <a:pt x="936" y="233"/>
                </a:cubicBezTo>
                <a:cubicBezTo>
                  <a:pt x="939" y="233"/>
                  <a:pt x="942" y="230"/>
                  <a:pt x="942" y="235"/>
                </a:cubicBezTo>
                <a:cubicBezTo>
                  <a:pt x="941" y="240"/>
                  <a:pt x="940" y="248"/>
                  <a:pt x="936" y="251"/>
                </a:cubicBezTo>
                <a:cubicBezTo>
                  <a:pt x="932" y="255"/>
                  <a:pt x="934" y="257"/>
                  <a:pt x="930" y="257"/>
                </a:cubicBezTo>
                <a:cubicBezTo>
                  <a:pt x="928" y="257"/>
                  <a:pt x="927" y="257"/>
                  <a:pt x="926" y="258"/>
                </a:cubicBezTo>
                <a:cubicBezTo>
                  <a:pt x="924" y="256"/>
                  <a:pt x="923" y="254"/>
                  <a:pt x="920" y="255"/>
                </a:cubicBezTo>
                <a:cubicBezTo>
                  <a:pt x="916" y="256"/>
                  <a:pt x="910" y="256"/>
                  <a:pt x="906" y="261"/>
                </a:cubicBezTo>
                <a:cubicBezTo>
                  <a:pt x="903" y="265"/>
                  <a:pt x="901" y="265"/>
                  <a:pt x="900" y="264"/>
                </a:cubicBezTo>
                <a:cubicBezTo>
                  <a:pt x="900" y="262"/>
                  <a:pt x="911" y="256"/>
                  <a:pt x="910" y="254"/>
                </a:cubicBezTo>
                <a:cubicBezTo>
                  <a:pt x="908" y="252"/>
                  <a:pt x="899" y="253"/>
                  <a:pt x="894" y="253"/>
                </a:cubicBezTo>
                <a:cubicBezTo>
                  <a:pt x="889" y="253"/>
                  <a:pt x="885" y="250"/>
                  <a:pt x="881" y="249"/>
                </a:cubicBezTo>
                <a:cubicBezTo>
                  <a:pt x="878" y="248"/>
                  <a:pt x="873" y="253"/>
                  <a:pt x="869" y="257"/>
                </a:cubicBezTo>
                <a:cubicBezTo>
                  <a:pt x="865" y="261"/>
                  <a:pt x="862" y="258"/>
                  <a:pt x="859" y="258"/>
                </a:cubicBezTo>
                <a:cubicBezTo>
                  <a:pt x="856" y="258"/>
                  <a:pt x="849" y="253"/>
                  <a:pt x="849" y="253"/>
                </a:cubicBezTo>
                <a:cubicBezTo>
                  <a:pt x="849" y="253"/>
                  <a:pt x="843" y="250"/>
                  <a:pt x="840" y="250"/>
                </a:cubicBezTo>
                <a:cubicBezTo>
                  <a:pt x="837" y="250"/>
                  <a:pt x="832" y="245"/>
                  <a:pt x="831" y="245"/>
                </a:cubicBezTo>
                <a:cubicBezTo>
                  <a:pt x="829" y="245"/>
                  <a:pt x="825" y="242"/>
                  <a:pt x="828" y="241"/>
                </a:cubicBezTo>
                <a:cubicBezTo>
                  <a:pt x="831" y="239"/>
                  <a:pt x="834" y="242"/>
                  <a:pt x="831" y="234"/>
                </a:cubicBezTo>
                <a:cubicBezTo>
                  <a:pt x="828" y="225"/>
                  <a:pt x="821" y="227"/>
                  <a:pt x="819" y="228"/>
                </a:cubicBezTo>
                <a:cubicBezTo>
                  <a:pt x="816" y="230"/>
                  <a:pt x="797" y="229"/>
                  <a:pt x="795" y="229"/>
                </a:cubicBezTo>
                <a:cubicBezTo>
                  <a:pt x="794" y="229"/>
                  <a:pt x="783" y="233"/>
                  <a:pt x="780" y="234"/>
                </a:cubicBezTo>
                <a:cubicBezTo>
                  <a:pt x="776" y="236"/>
                  <a:pt x="770" y="238"/>
                  <a:pt x="769" y="239"/>
                </a:cubicBezTo>
                <a:cubicBezTo>
                  <a:pt x="767" y="239"/>
                  <a:pt x="759" y="237"/>
                  <a:pt x="756" y="239"/>
                </a:cubicBezTo>
                <a:cubicBezTo>
                  <a:pt x="751" y="242"/>
                  <a:pt x="747" y="245"/>
                  <a:pt x="746" y="245"/>
                </a:cubicBezTo>
                <a:cubicBezTo>
                  <a:pt x="745" y="245"/>
                  <a:pt x="741" y="248"/>
                  <a:pt x="739" y="254"/>
                </a:cubicBezTo>
                <a:cubicBezTo>
                  <a:pt x="737" y="259"/>
                  <a:pt x="739" y="264"/>
                  <a:pt x="735" y="266"/>
                </a:cubicBezTo>
                <a:cubicBezTo>
                  <a:pt x="731" y="268"/>
                  <a:pt x="724" y="272"/>
                  <a:pt x="721" y="275"/>
                </a:cubicBezTo>
                <a:cubicBezTo>
                  <a:pt x="717" y="278"/>
                  <a:pt x="714" y="289"/>
                  <a:pt x="710" y="294"/>
                </a:cubicBezTo>
                <a:cubicBezTo>
                  <a:pt x="706" y="299"/>
                  <a:pt x="710" y="303"/>
                  <a:pt x="711" y="306"/>
                </a:cubicBezTo>
                <a:cubicBezTo>
                  <a:pt x="711" y="309"/>
                  <a:pt x="714" y="315"/>
                  <a:pt x="710" y="320"/>
                </a:cubicBezTo>
                <a:cubicBezTo>
                  <a:pt x="706" y="326"/>
                  <a:pt x="706" y="328"/>
                  <a:pt x="704" y="329"/>
                </a:cubicBezTo>
                <a:cubicBezTo>
                  <a:pt x="702" y="329"/>
                  <a:pt x="706" y="331"/>
                  <a:pt x="707" y="334"/>
                </a:cubicBezTo>
                <a:cubicBezTo>
                  <a:pt x="708" y="338"/>
                  <a:pt x="703" y="342"/>
                  <a:pt x="711" y="345"/>
                </a:cubicBezTo>
                <a:cubicBezTo>
                  <a:pt x="718" y="349"/>
                  <a:pt x="721" y="352"/>
                  <a:pt x="723" y="356"/>
                </a:cubicBezTo>
                <a:cubicBezTo>
                  <a:pt x="725" y="361"/>
                  <a:pt x="735" y="368"/>
                  <a:pt x="735" y="368"/>
                </a:cubicBezTo>
                <a:cubicBezTo>
                  <a:pt x="735" y="368"/>
                  <a:pt x="741" y="374"/>
                  <a:pt x="745" y="377"/>
                </a:cubicBezTo>
                <a:cubicBezTo>
                  <a:pt x="748" y="380"/>
                  <a:pt x="749" y="378"/>
                  <a:pt x="750" y="376"/>
                </a:cubicBezTo>
                <a:cubicBezTo>
                  <a:pt x="751" y="373"/>
                  <a:pt x="755" y="373"/>
                  <a:pt x="761" y="373"/>
                </a:cubicBezTo>
                <a:cubicBezTo>
                  <a:pt x="766" y="373"/>
                  <a:pt x="770" y="374"/>
                  <a:pt x="775" y="373"/>
                </a:cubicBezTo>
                <a:cubicBezTo>
                  <a:pt x="780" y="372"/>
                  <a:pt x="786" y="369"/>
                  <a:pt x="788" y="368"/>
                </a:cubicBezTo>
                <a:cubicBezTo>
                  <a:pt x="789" y="367"/>
                  <a:pt x="796" y="363"/>
                  <a:pt x="801" y="366"/>
                </a:cubicBezTo>
                <a:cubicBezTo>
                  <a:pt x="806" y="369"/>
                  <a:pt x="805" y="373"/>
                  <a:pt x="808" y="376"/>
                </a:cubicBezTo>
                <a:cubicBezTo>
                  <a:pt x="810" y="379"/>
                  <a:pt x="815" y="377"/>
                  <a:pt x="818" y="374"/>
                </a:cubicBezTo>
                <a:cubicBezTo>
                  <a:pt x="822" y="372"/>
                  <a:pt x="820" y="373"/>
                  <a:pt x="824" y="375"/>
                </a:cubicBezTo>
                <a:cubicBezTo>
                  <a:pt x="828" y="378"/>
                  <a:pt x="830" y="380"/>
                  <a:pt x="826" y="383"/>
                </a:cubicBezTo>
                <a:cubicBezTo>
                  <a:pt x="823" y="387"/>
                  <a:pt x="825" y="392"/>
                  <a:pt x="823" y="397"/>
                </a:cubicBezTo>
                <a:cubicBezTo>
                  <a:pt x="820" y="402"/>
                  <a:pt x="821" y="403"/>
                  <a:pt x="825" y="406"/>
                </a:cubicBezTo>
                <a:cubicBezTo>
                  <a:pt x="829" y="408"/>
                  <a:pt x="837" y="422"/>
                  <a:pt x="839" y="424"/>
                </a:cubicBezTo>
                <a:cubicBezTo>
                  <a:pt x="841" y="427"/>
                  <a:pt x="838" y="435"/>
                  <a:pt x="841" y="439"/>
                </a:cubicBezTo>
                <a:cubicBezTo>
                  <a:pt x="844" y="444"/>
                  <a:pt x="846" y="447"/>
                  <a:pt x="843" y="449"/>
                </a:cubicBezTo>
                <a:cubicBezTo>
                  <a:pt x="840" y="451"/>
                  <a:pt x="835" y="455"/>
                  <a:pt x="834" y="463"/>
                </a:cubicBezTo>
                <a:cubicBezTo>
                  <a:pt x="834" y="471"/>
                  <a:pt x="836" y="476"/>
                  <a:pt x="837" y="479"/>
                </a:cubicBezTo>
                <a:cubicBezTo>
                  <a:pt x="839" y="481"/>
                  <a:pt x="843" y="488"/>
                  <a:pt x="845" y="491"/>
                </a:cubicBezTo>
                <a:cubicBezTo>
                  <a:pt x="847" y="494"/>
                  <a:pt x="849" y="500"/>
                  <a:pt x="849" y="504"/>
                </a:cubicBezTo>
                <a:cubicBezTo>
                  <a:pt x="850" y="508"/>
                  <a:pt x="848" y="513"/>
                  <a:pt x="850" y="516"/>
                </a:cubicBezTo>
                <a:cubicBezTo>
                  <a:pt x="852" y="518"/>
                  <a:pt x="853" y="521"/>
                  <a:pt x="857" y="524"/>
                </a:cubicBezTo>
                <a:cubicBezTo>
                  <a:pt x="860" y="527"/>
                  <a:pt x="861" y="534"/>
                  <a:pt x="861" y="534"/>
                </a:cubicBezTo>
                <a:cubicBezTo>
                  <a:pt x="861" y="534"/>
                  <a:pt x="862" y="536"/>
                  <a:pt x="863" y="541"/>
                </a:cubicBezTo>
                <a:cubicBezTo>
                  <a:pt x="863" y="545"/>
                  <a:pt x="864" y="547"/>
                  <a:pt x="867" y="549"/>
                </a:cubicBezTo>
                <a:cubicBezTo>
                  <a:pt x="871" y="551"/>
                  <a:pt x="874" y="552"/>
                  <a:pt x="876" y="550"/>
                </a:cubicBezTo>
                <a:cubicBezTo>
                  <a:pt x="878" y="548"/>
                  <a:pt x="887" y="547"/>
                  <a:pt x="892" y="548"/>
                </a:cubicBezTo>
                <a:cubicBezTo>
                  <a:pt x="897" y="548"/>
                  <a:pt x="903" y="546"/>
                  <a:pt x="907" y="542"/>
                </a:cubicBezTo>
                <a:cubicBezTo>
                  <a:pt x="912" y="539"/>
                  <a:pt x="920" y="530"/>
                  <a:pt x="922" y="527"/>
                </a:cubicBezTo>
                <a:cubicBezTo>
                  <a:pt x="925" y="524"/>
                  <a:pt x="931" y="519"/>
                  <a:pt x="930" y="516"/>
                </a:cubicBezTo>
                <a:cubicBezTo>
                  <a:pt x="929" y="513"/>
                  <a:pt x="928" y="510"/>
                  <a:pt x="931" y="509"/>
                </a:cubicBezTo>
                <a:cubicBezTo>
                  <a:pt x="934" y="507"/>
                  <a:pt x="941" y="504"/>
                  <a:pt x="942" y="502"/>
                </a:cubicBezTo>
                <a:cubicBezTo>
                  <a:pt x="942" y="500"/>
                  <a:pt x="939" y="490"/>
                  <a:pt x="938" y="488"/>
                </a:cubicBezTo>
                <a:cubicBezTo>
                  <a:pt x="937" y="486"/>
                  <a:pt x="940" y="483"/>
                  <a:pt x="943" y="479"/>
                </a:cubicBezTo>
                <a:cubicBezTo>
                  <a:pt x="946" y="476"/>
                  <a:pt x="956" y="473"/>
                  <a:pt x="957" y="471"/>
                </a:cubicBezTo>
                <a:cubicBezTo>
                  <a:pt x="959" y="470"/>
                  <a:pt x="963" y="463"/>
                  <a:pt x="963" y="458"/>
                </a:cubicBezTo>
                <a:cubicBezTo>
                  <a:pt x="964" y="454"/>
                  <a:pt x="962" y="448"/>
                  <a:pt x="963" y="445"/>
                </a:cubicBezTo>
                <a:cubicBezTo>
                  <a:pt x="965" y="442"/>
                  <a:pt x="964" y="440"/>
                  <a:pt x="960" y="437"/>
                </a:cubicBezTo>
                <a:cubicBezTo>
                  <a:pt x="957" y="434"/>
                  <a:pt x="958" y="425"/>
                  <a:pt x="957" y="423"/>
                </a:cubicBezTo>
                <a:cubicBezTo>
                  <a:pt x="956" y="422"/>
                  <a:pt x="956" y="414"/>
                  <a:pt x="959" y="413"/>
                </a:cubicBezTo>
                <a:cubicBezTo>
                  <a:pt x="961" y="412"/>
                  <a:pt x="966" y="405"/>
                  <a:pt x="969" y="401"/>
                </a:cubicBezTo>
                <a:cubicBezTo>
                  <a:pt x="972" y="398"/>
                  <a:pt x="981" y="387"/>
                  <a:pt x="985" y="387"/>
                </a:cubicBezTo>
                <a:cubicBezTo>
                  <a:pt x="989" y="386"/>
                  <a:pt x="995" y="380"/>
                  <a:pt x="996" y="376"/>
                </a:cubicBezTo>
                <a:cubicBezTo>
                  <a:pt x="996" y="373"/>
                  <a:pt x="1007" y="360"/>
                  <a:pt x="1007" y="357"/>
                </a:cubicBezTo>
                <a:cubicBezTo>
                  <a:pt x="1008" y="355"/>
                  <a:pt x="1012" y="345"/>
                  <a:pt x="1010" y="343"/>
                </a:cubicBezTo>
                <a:cubicBezTo>
                  <a:pt x="1009" y="340"/>
                  <a:pt x="994" y="346"/>
                  <a:pt x="992" y="347"/>
                </a:cubicBezTo>
                <a:cubicBezTo>
                  <a:pt x="990" y="348"/>
                  <a:pt x="985" y="351"/>
                  <a:pt x="979" y="350"/>
                </a:cubicBezTo>
                <a:cubicBezTo>
                  <a:pt x="973" y="350"/>
                  <a:pt x="975" y="345"/>
                  <a:pt x="975" y="343"/>
                </a:cubicBezTo>
                <a:cubicBezTo>
                  <a:pt x="974" y="340"/>
                  <a:pt x="968" y="332"/>
                  <a:pt x="967" y="331"/>
                </a:cubicBezTo>
                <a:cubicBezTo>
                  <a:pt x="965" y="331"/>
                  <a:pt x="960" y="326"/>
                  <a:pt x="959" y="322"/>
                </a:cubicBezTo>
                <a:cubicBezTo>
                  <a:pt x="957" y="317"/>
                  <a:pt x="954" y="312"/>
                  <a:pt x="951" y="308"/>
                </a:cubicBezTo>
                <a:cubicBezTo>
                  <a:pt x="948" y="305"/>
                  <a:pt x="946" y="297"/>
                  <a:pt x="943" y="292"/>
                </a:cubicBezTo>
                <a:cubicBezTo>
                  <a:pt x="940" y="286"/>
                  <a:pt x="937" y="279"/>
                  <a:pt x="935" y="275"/>
                </a:cubicBezTo>
                <a:cubicBezTo>
                  <a:pt x="934" y="273"/>
                  <a:pt x="933" y="272"/>
                  <a:pt x="933" y="271"/>
                </a:cubicBezTo>
                <a:cubicBezTo>
                  <a:pt x="936" y="270"/>
                  <a:pt x="941" y="269"/>
                  <a:pt x="942" y="271"/>
                </a:cubicBezTo>
                <a:cubicBezTo>
                  <a:pt x="943" y="273"/>
                  <a:pt x="947" y="279"/>
                  <a:pt x="948" y="283"/>
                </a:cubicBezTo>
                <a:cubicBezTo>
                  <a:pt x="948" y="287"/>
                  <a:pt x="952" y="286"/>
                  <a:pt x="953" y="290"/>
                </a:cubicBezTo>
                <a:cubicBezTo>
                  <a:pt x="953" y="294"/>
                  <a:pt x="957" y="303"/>
                  <a:pt x="959" y="304"/>
                </a:cubicBezTo>
                <a:cubicBezTo>
                  <a:pt x="960" y="305"/>
                  <a:pt x="967" y="311"/>
                  <a:pt x="968" y="313"/>
                </a:cubicBezTo>
                <a:cubicBezTo>
                  <a:pt x="969" y="315"/>
                  <a:pt x="971" y="318"/>
                  <a:pt x="972" y="324"/>
                </a:cubicBezTo>
                <a:cubicBezTo>
                  <a:pt x="973" y="330"/>
                  <a:pt x="974" y="337"/>
                  <a:pt x="977" y="339"/>
                </a:cubicBezTo>
                <a:cubicBezTo>
                  <a:pt x="980" y="340"/>
                  <a:pt x="990" y="337"/>
                  <a:pt x="992" y="336"/>
                </a:cubicBezTo>
                <a:cubicBezTo>
                  <a:pt x="994" y="334"/>
                  <a:pt x="1007" y="328"/>
                  <a:pt x="1011" y="328"/>
                </a:cubicBezTo>
                <a:cubicBezTo>
                  <a:pt x="1016" y="328"/>
                  <a:pt x="1016" y="325"/>
                  <a:pt x="1022" y="323"/>
                </a:cubicBezTo>
                <a:cubicBezTo>
                  <a:pt x="1028" y="322"/>
                  <a:pt x="1032" y="318"/>
                  <a:pt x="1036" y="315"/>
                </a:cubicBezTo>
                <a:cubicBezTo>
                  <a:pt x="1040" y="312"/>
                  <a:pt x="1044" y="304"/>
                  <a:pt x="1046" y="302"/>
                </a:cubicBezTo>
                <a:cubicBezTo>
                  <a:pt x="1047" y="299"/>
                  <a:pt x="1051" y="297"/>
                  <a:pt x="1049" y="294"/>
                </a:cubicBezTo>
                <a:cubicBezTo>
                  <a:pt x="1047" y="291"/>
                  <a:pt x="1039" y="287"/>
                  <a:pt x="1036" y="286"/>
                </a:cubicBezTo>
                <a:cubicBezTo>
                  <a:pt x="1033" y="286"/>
                  <a:pt x="1033" y="281"/>
                  <a:pt x="1032" y="281"/>
                </a:cubicBezTo>
                <a:cubicBezTo>
                  <a:pt x="1030" y="281"/>
                  <a:pt x="1030" y="284"/>
                  <a:pt x="1026" y="286"/>
                </a:cubicBezTo>
                <a:cubicBezTo>
                  <a:pt x="1023" y="287"/>
                  <a:pt x="1019" y="291"/>
                  <a:pt x="1016" y="290"/>
                </a:cubicBezTo>
                <a:cubicBezTo>
                  <a:pt x="1013" y="290"/>
                  <a:pt x="1017" y="288"/>
                  <a:pt x="1013" y="284"/>
                </a:cubicBezTo>
                <a:cubicBezTo>
                  <a:pt x="1009" y="281"/>
                  <a:pt x="1007" y="280"/>
                  <a:pt x="1007" y="278"/>
                </a:cubicBezTo>
                <a:cubicBezTo>
                  <a:pt x="1007" y="275"/>
                  <a:pt x="999" y="270"/>
                  <a:pt x="998" y="266"/>
                </a:cubicBezTo>
                <a:cubicBezTo>
                  <a:pt x="997" y="262"/>
                  <a:pt x="1004" y="257"/>
                  <a:pt x="1005" y="261"/>
                </a:cubicBezTo>
                <a:cubicBezTo>
                  <a:pt x="1007" y="264"/>
                  <a:pt x="1009" y="269"/>
                  <a:pt x="1014" y="272"/>
                </a:cubicBezTo>
                <a:cubicBezTo>
                  <a:pt x="1019" y="274"/>
                  <a:pt x="1023" y="278"/>
                  <a:pt x="1026" y="278"/>
                </a:cubicBezTo>
                <a:cubicBezTo>
                  <a:pt x="1028" y="279"/>
                  <a:pt x="1033" y="274"/>
                  <a:pt x="1035" y="275"/>
                </a:cubicBezTo>
                <a:cubicBezTo>
                  <a:pt x="1037" y="276"/>
                  <a:pt x="1041" y="283"/>
                  <a:pt x="1044" y="284"/>
                </a:cubicBezTo>
                <a:cubicBezTo>
                  <a:pt x="1048" y="285"/>
                  <a:pt x="1059" y="285"/>
                  <a:pt x="1061" y="285"/>
                </a:cubicBezTo>
                <a:cubicBezTo>
                  <a:pt x="1063" y="285"/>
                  <a:pt x="1071" y="286"/>
                  <a:pt x="1072" y="283"/>
                </a:cubicBezTo>
                <a:cubicBezTo>
                  <a:pt x="1074" y="281"/>
                  <a:pt x="1075" y="281"/>
                  <a:pt x="1077" y="281"/>
                </a:cubicBezTo>
                <a:cubicBezTo>
                  <a:pt x="1079" y="281"/>
                  <a:pt x="1082" y="288"/>
                  <a:pt x="1085" y="289"/>
                </a:cubicBezTo>
                <a:cubicBezTo>
                  <a:pt x="1088" y="289"/>
                  <a:pt x="1093" y="289"/>
                  <a:pt x="1092" y="294"/>
                </a:cubicBezTo>
                <a:cubicBezTo>
                  <a:pt x="1092" y="299"/>
                  <a:pt x="1094" y="303"/>
                  <a:pt x="1097" y="303"/>
                </a:cubicBezTo>
                <a:cubicBezTo>
                  <a:pt x="1100" y="304"/>
                  <a:pt x="1106" y="298"/>
                  <a:pt x="1106" y="298"/>
                </a:cubicBezTo>
                <a:cubicBezTo>
                  <a:pt x="1106" y="298"/>
                  <a:pt x="1106" y="307"/>
                  <a:pt x="1105" y="311"/>
                </a:cubicBezTo>
                <a:cubicBezTo>
                  <a:pt x="1105" y="314"/>
                  <a:pt x="1110" y="326"/>
                  <a:pt x="1110" y="326"/>
                </a:cubicBezTo>
                <a:cubicBezTo>
                  <a:pt x="1110" y="326"/>
                  <a:pt x="1115" y="338"/>
                  <a:pt x="1117" y="341"/>
                </a:cubicBezTo>
                <a:cubicBezTo>
                  <a:pt x="1118" y="343"/>
                  <a:pt x="1125" y="351"/>
                  <a:pt x="1125" y="355"/>
                </a:cubicBezTo>
                <a:cubicBezTo>
                  <a:pt x="1125" y="358"/>
                  <a:pt x="1125" y="364"/>
                  <a:pt x="1128" y="364"/>
                </a:cubicBezTo>
                <a:cubicBezTo>
                  <a:pt x="1130" y="364"/>
                  <a:pt x="1132" y="357"/>
                  <a:pt x="1135" y="354"/>
                </a:cubicBezTo>
                <a:cubicBezTo>
                  <a:pt x="1138" y="350"/>
                  <a:pt x="1138" y="345"/>
                  <a:pt x="1139" y="341"/>
                </a:cubicBezTo>
                <a:cubicBezTo>
                  <a:pt x="1141" y="337"/>
                  <a:pt x="1141" y="330"/>
                  <a:pt x="1141" y="328"/>
                </a:cubicBezTo>
                <a:cubicBezTo>
                  <a:pt x="1141" y="325"/>
                  <a:pt x="1143" y="323"/>
                  <a:pt x="1148" y="320"/>
                </a:cubicBezTo>
                <a:cubicBezTo>
                  <a:pt x="1153" y="318"/>
                  <a:pt x="1157" y="312"/>
                  <a:pt x="1162" y="308"/>
                </a:cubicBezTo>
                <a:cubicBezTo>
                  <a:pt x="1166" y="305"/>
                  <a:pt x="1166" y="299"/>
                  <a:pt x="1175" y="299"/>
                </a:cubicBezTo>
                <a:cubicBezTo>
                  <a:pt x="1184" y="299"/>
                  <a:pt x="1183" y="299"/>
                  <a:pt x="1186" y="297"/>
                </a:cubicBezTo>
                <a:cubicBezTo>
                  <a:pt x="1188" y="295"/>
                  <a:pt x="1190" y="293"/>
                  <a:pt x="1191" y="297"/>
                </a:cubicBezTo>
                <a:cubicBezTo>
                  <a:pt x="1192" y="301"/>
                  <a:pt x="1199" y="307"/>
                  <a:pt x="1200" y="309"/>
                </a:cubicBezTo>
                <a:cubicBezTo>
                  <a:pt x="1201" y="311"/>
                  <a:pt x="1203" y="315"/>
                  <a:pt x="1203" y="319"/>
                </a:cubicBezTo>
                <a:cubicBezTo>
                  <a:pt x="1203" y="324"/>
                  <a:pt x="1203" y="329"/>
                  <a:pt x="1205" y="329"/>
                </a:cubicBezTo>
                <a:cubicBezTo>
                  <a:pt x="1207" y="329"/>
                  <a:pt x="1211" y="323"/>
                  <a:pt x="1211" y="323"/>
                </a:cubicBezTo>
                <a:cubicBezTo>
                  <a:pt x="1211" y="323"/>
                  <a:pt x="1219" y="317"/>
                  <a:pt x="1219" y="323"/>
                </a:cubicBezTo>
                <a:cubicBezTo>
                  <a:pt x="1219" y="329"/>
                  <a:pt x="1220" y="336"/>
                  <a:pt x="1220" y="339"/>
                </a:cubicBezTo>
                <a:cubicBezTo>
                  <a:pt x="1220" y="343"/>
                  <a:pt x="1227" y="352"/>
                  <a:pt x="1227" y="350"/>
                </a:cubicBezTo>
                <a:cubicBezTo>
                  <a:pt x="1227" y="348"/>
                  <a:pt x="1230" y="341"/>
                  <a:pt x="1230" y="338"/>
                </a:cubicBezTo>
                <a:cubicBezTo>
                  <a:pt x="1230" y="334"/>
                  <a:pt x="1231" y="336"/>
                  <a:pt x="1236" y="339"/>
                </a:cubicBezTo>
                <a:cubicBezTo>
                  <a:pt x="1241" y="343"/>
                  <a:pt x="1245" y="350"/>
                  <a:pt x="1245" y="350"/>
                </a:cubicBezTo>
                <a:cubicBezTo>
                  <a:pt x="1245" y="350"/>
                  <a:pt x="1250" y="354"/>
                  <a:pt x="1250" y="356"/>
                </a:cubicBezTo>
                <a:cubicBezTo>
                  <a:pt x="1251" y="358"/>
                  <a:pt x="1256" y="355"/>
                  <a:pt x="1258" y="353"/>
                </a:cubicBezTo>
                <a:cubicBezTo>
                  <a:pt x="1259" y="351"/>
                  <a:pt x="1259" y="350"/>
                  <a:pt x="1262" y="349"/>
                </a:cubicBezTo>
                <a:cubicBezTo>
                  <a:pt x="1265" y="348"/>
                  <a:pt x="1269" y="348"/>
                  <a:pt x="1270" y="344"/>
                </a:cubicBezTo>
                <a:cubicBezTo>
                  <a:pt x="1272" y="340"/>
                  <a:pt x="1275" y="335"/>
                  <a:pt x="1270" y="329"/>
                </a:cubicBezTo>
                <a:cubicBezTo>
                  <a:pt x="1266" y="323"/>
                  <a:pt x="1264" y="320"/>
                  <a:pt x="1260" y="317"/>
                </a:cubicBezTo>
                <a:cubicBezTo>
                  <a:pt x="1257" y="314"/>
                  <a:pt x="1254" y="307"/>
                  <a:pt x="1254" y="307"/>
                </a:cubicBezTo>
                <a:cubicBezTo>
                  <a:pt x="1254" y="307"/>
                  <a:pt x="1261" y="301"/>
                  <a:pt x="1264" y="299"/>
                </a:cubicBezTo>
                <a:cubicBezTo>
                  <a:pt x="1266" y="297"/>
                  <a:pt x="1269" y="298"/>
                  <a:pt x="1270" y="301"/>
                </a:cubicBezTo>
                <a:cubicBezTo>
                  <a:pt x="1270" y="303"/>
                  <a:pt x="1266" y="306"/>
                  <a:pt x="1265" y="311"/>
                </a:cubicBezTo>
                <a:cubicBezTo>
                  <a:pt x="1265" y="317"/>
                  <a:pt x="1270" y="319"/>
                  <a:pt x="1272" y="317"/>
                </a:cubicBezTo>
                <a:cubicBezTo>
                  <a:pt x="1273" y="315"/>
                  <a:pt x="1277" y="311"/>
                  <a:pt x="1277" y="309"/>
                </a:cubicBezTo>
                <a:cubicBezTo>
                  <a:pt x="1277" y="308"/>
                  <a:pt x="1274" y="309"/>
                  <a:pt x="1274" y="304"/>
                </a:cubicBezTo>
                <a:cubicBezTo>
                  <a:pt x="1273" y="300"/>
                  <a:pt x="1279" y="297"/>
                  <a:pt x="1281" y="298"/>
                </a:cubicBezTo>
                <a:cubicBezTo>
                  <a:pt x="1282" y="300"/>
                  <a:pt x="1295" y="297"/>
                  <a:pt x="1300" y="294"/>
                </a:cubicBezTo>
                <a:cubicBezTo>
                  <a:pt x="1306" y="291"/>
                  <a:pt x="1309" y="284"/>
                  <a:pt x="1313" y="282"/>
                </a:cubicBezTo>
                <a:cubicBezTo>
                  <a:pt x="1316" y="279"/>
                  <a:pt x="1328" y="270"/>
                  <a:pt x="1327" y="266"/>
                </a:cubicBezTo>
                <a:cubicBezTo>
                  <a:pt x="1326" y="262"/>
                  <a:pt x="1328" y="256"/>
                  <a:pt x="1324" y="251"/>
                </a:cubicBezTo>
                <a:cubicBezTo>
                  <a:pt x="1321" y="246"/>
                  <a:pt x="1318" y="242"/>
                  <a:pt x="1316" y="240"/>
                </a:cubicBezTo>
                <a:cubicBezTo>
                  <a:pt x="1315" y="238"/>
                  <a:pt x="1323" y="238"/>
                  <a:pt x="1326" y="234"/>
                </a:cubicBezTo>
                <a:cubicBezTo>
                  <a:pt x="1330" y="231"/>
                  <a:pt x="1326" y="228"/>
                  <a:pt x="1324" y="228"/>
                </a:cubicBezTo>
                <a:cubicBezTo>
                  <a:pt x="1323" y="228"/>
                  <a:pt x="1318" y="230"/>
                  <a:pt x="1316" y="229"/>
                </a:cubicBezTo>
                <a:cubicBezTo>
                  <a:pt x="1314" y="229"/>
                  <a:pt x="1313" y="227"/>
                  <a:pt x="1310" y="225"/>
                </a:cubicBezTo>
                <a:cubicBezTo>
                  <a:pt x="1307" y="222"/>
                  <a:pt x="1310" y="219"/>
                  <a:pt x="1312" y="219"/>
                </a:cubicBezTo>
                <a:cubicBezTo>
                  <a:pt x="1314" y="220"/>
                  <a:pt x="1319" y="216"/>
                  <a:pt x="1321" y="214"/>
                </a:cubicBezTo>
                <a:cubicBezTo>
                  <a:pt x="1324" y="212"/>
                  <a:pt x="1327" y="210"/>
                  <a:pt x="1326" y="212"/>
                </a:cubicBezTo>
                <a:cubicBezTo>
                  <a:pt x="1325" y="214"/>
                  <a:pt x="1322" y="221"/>
                  <a:pt x="1325" y="221"/>
                </a:cubicBezTo>
                <a:cubicBezTo>
                  <a:pt x="1328" y="222"/>
                  <a:pt x="1335" y="216"/>
                  <a:pt x="1337" y="216"/>
                </a:cubicBezTo>
                <a:cubicBezTo>
                  <a:pt x="1338" y="216"/>
                  <a:pt x="1340" y="221"/>
                  <a:pt x="1339" y="223"/>
                </a:cubicBezTo>
                <a:cubicBezTo>
                  <a:pt x="1337" y="226"/>
                  <a:pt x="1337" y="230"/>
                  <a:pt x="1339" y="229"/>
                </a:cubicBezTo>
                <a:cubicBezTo>
                  <a:pt x="1340" y="229"/>
                  <a:pt x="1343" y="225"/>
                  <a:pt x="1344" y="227"/>
                </a:cubicBezTo>
                <a:cubicBezTo>
                  <a:pt x="1345" y="228"/>
                  <a:pt x="1349" y="230"/>
                  <a:pt x="1347" y="234"/>
                </a:cubicBezTo>
                <a:cubicBezTo>
                  <a:pt x="1345" y="238"/>
                  <a:pt x="1341" y="240"/>
                  <a:pt x="1346" y="242"/>
                </a:cubicBezTo>
                <a:cubicBezTo>
                  <a:pt x="1350" y="245"/>
                  <a:pt x="1352" y="243"/>
                  <a:pt x="1355" y="241"/>
                </a:cubicBezTo>
                <a:cubicBezTo>
                  <a:pt x="1359" y="239"/>
                  <a:pt x="1361" y="231"/>
                  <a:pt x="1359" y="228"/>
                </a:cubicBezTo>
                <a:cubicBezTo>
                  <a:pt x="1357" y="225"/>
                  <a:pt x="1353" y="220"/>
                  <a:pt x="1353" y="218"/>
                </a:cubicBezTo>
                <a:cubicBezTo>
                  <a:pt x="1353" y="216"/>
                  <a:pt x="1360" y="216"/>
                  <a:pt x="1360" y="213"/>
                </a:cubicBezTo>
                <a:cubicBezTo>
                  <a:pt x="1360" y="210"/>
                  <a:pt x="1363" y="208"/>
                  <a:pt x="1365" y="207"/>
                </a:cubicBezTo>
                <a:cubicBezTo>
                  <a:pt x="1368" y="206"/>
                  <a:pt x="1371" y="201"/>
                  <a:pt x="1373" y="202"/>
                </a:cubicBezTo>
                <a:cubicBezTo>
                  <a:pt x="1374" y="204"/>
                  <a:pt x="1381" y="206"/>
                  <a:pt x="1382" y="203"/>
                </a:cubicBezTo>
                <a:cubicBezTo>
                  <a:pt x="1384" y="201"/>
                  <a:pt x="1394" y="193"/>
                  <a:pt x="1400" y="188"/>
                </a:cubicBezTo>
                <a:cubicBezTo>
                  <a:pt x="1406" y="184"/>
                  <a:pt x="1409" y="178"/>
                  <a:pt x="1410" y="173"/>
                </a:cubicBezTo>
                <a:cubicBezTo>
                  <a:pt x="1412" y="168"/>
                  <a:pt x="1414" y="164"/>
                  <a:pt x="1413" y="160"/>
                </a:cubicBezTo>
                <a:cubicBezTo>
                  <a:pt x="1415" y="166"/>
                  <a:pt x="1416" y="169"/>
                  <a:pt x="1415" y="174"/>
                </a:cubicBezTo>
                <a:cubicBezTo>
                  <a:pt x="1415" y="178"/>
                  <a:pt x="1415" y="186"/>
                  <a:pt x="1416" y="188"/>
                </a:cubicBezTo>
                <a:cubicBezTo>
                  <a:pt x="1417" y="189"/>
                  <a:pt x="1420" y="191"/>
                  <a:pt x="1422" y="191"/>
                </a:cubicBezTo>
                <a:cubicBezTo>
                  <a:pt x="1424" y="190"/>
                  <a:pt x="1421" y="182"/>
                  <a:pt x="1421" y="181"/>
                </a:cubicBezTo>
                <a:cubicBezTo>
                  <a:pt x="1421" y="179"/>
                  <a:pt x="1424" y="177"/>
                  <a:pt x="1425" y="177"/>
                </a:cubicBezTo>
                <a:cubicBezTo>
                  <a:pt x="1427" y="176"/>
                  <a:pt x="1425" y="170"/>
                  <a:pt x="1423" y="167"/>
                </a:cubicBezTo>
                <a:cubicBezTo>
                  <a:pt x="1421" y="164"/>
                  <a:pt x="1419" y="163"/>
                  <a:pt x="1420" y="163"/>
                </a:cubicBezTo>
                <a:cubicBezTo>
                  <a:pt x="1422" y="162"/>
                  <a:pt x="1424" y="159"/>
                  <a:pt x="1423" y="158"/>
                </a:cubicBezTo>
                <a:cubicBezTo>
                  <a:pt x="1421" y="158"/>
                  <a:pt x="1422" y="155"/>
                  <a:pt x="1419" y="156"/>
                </a:cubicBezTo>
                <a:cubicBezTo>
                  <a:pt x="1418" y="156"/>
                  <a:pt x="1412" y="155"/>
                  <a:pt x="1413" y="159"/>
                </a:cubicBezTo>
                <a:cubicBezTo>
                  <a:pt x="1411" y="155"/>
                  <a:pt x="1409" y="153"/>
                  <a:pt x="1406" y="153"/>
                </a:cubicBezTo>
                <a:cubicBezTo>
                  <a:pt x="1403" y="154"/>
                  <a:pt x="1401" y="156"/>
                  <a:pt x="1398" y="156"/>
                </a:cubicBezTo>
                <a:cubicBezTo>
                  <a:pt x="1394" y="156"/>
                  <a:pt x="1397" y="150"/>
                  <a:pt x="1395" y="150"/>
                </a:cubicBezTo>
                <a:cubicBezTo>
                  <a:pt x="1394" y="150"/>
                  <a:pt x="1390" y="155"/>
                  <a:pt x="1388" y="153"/>
                </a:cubicBezTo>
                <a:cubicBezTo>
                  <a:pt x="1387" y="150"/>
                  <a:pt x="1394" y="147"/>
                  <a:pt x="1399" y="145"/>
                </a:cubicBezTo>
                <a:cubicBezTo>
                  <a:pt x="1405" y="143"/>
                  <a:pt x="1415" y="132"/>
                  <a:pt x="1418" y="132"/>
                </a:cubicBezTo>
                <a:cubicBezTo>
                  <a:pt x="1422" y="131"/>
                  <a:pt x="1432" y="132"/>
                  <a:pt x="1440" y="132"/>
                </a:cubicBezTo>
                <a:cubicBezTo>
                  <a:pt x="1448" y="132"/>
                  <a:pt x="1451" y="128"/>
                  <a:pt x="1454" y="130"/>
                </a:cubicBezTo>
                <a:cubicBezTo>
                  <a:pt x="1456" y="132"/>
                  <a:pt x="1462" y="134"/>
                  <a:pt x="1465" y="134"/>
                </a:cubicBezTo>
                <a:cubicBezTo>
                  <a:pt x="1469" y="133"/>
                  <a:pt x="1467" y="134"/>
                  <a:pt x="1472" y="130"/>
                </a:cubicBezTo>
                <a:cubicBezTo>
                  <a:pt x="1478" y="126"/>
                  <a:pt x="1483" y="124"/>
                  <a:pt x="1485" y="121"/>
                </a:cubicBezTo>
                <a:cubicBezTo>
                  <a:pt x="1488" y="118"/>
                  <a:pt x="1495" y="116"/>
                  <a:pt x="1496" y="119"/>
                </a:cubicBezTo>
                <a:cubicBezTo>
                  <a:pt x="1496" y="122"/>
                  <a:pt x="1495" y="125"/>
                  <a:pt x="1498" y="125"/>
                </a:cubicBezTo>
                <a:cubicBezTo>
                  <a:pt x="1501" y="125"/>
                  <a:pt x="1505" y="122"/>
                  <a:pt x="1509" y="121"/>
                </a:cubicBezTo>
                <a:cubicBezTo>
                  <a:pt x="1513" y="119"/>
                  <a:pt x="1516" y="117"/>
                  <a:pt x="1516" y="117"/>
                </a:cubicBezTo>
                <a:cubicBezTo>
                  <a:pt x="1516" y="117"/>
                  <a:pt x="1500" y="128"/>
                  <a:pt x="1497" y="130"/>
                </a:cubicBezTo>
                <a:cubicBezTo>
                  <a:pt x="1493" y="132"/>
                  <a:pt x="1484" y="134"/>
                  <a:pt x="1480" y="138"/>
                </a:cubicBezTo>
                <a:cubicBezTo>
                  <a:pt x="1476" y="143"/>
                  <a:pt x="1474" y="144"/>
                  <a:pt x="1474" y="149"/>
                </a:cubicBezTo>
                <a:cubicBezTo>
                  <a:pt x="1475" y="154"/>
                  <a:pt x="1481" y="161"/>
                  <a:pt x="1478" y="165"/>
                </a:cubicBezTo>
                <a:cubicBezTo>
                  <a:pt x="1475" y="170"/>
                  <a:pt x="1474" y="176"/>
                  <a:pt x="1474" y="176"/>
                </a:cubicBezTo>
                <a:cubicBezTo>
                  <a:pt x="1474" y="176"/>
                  <a:pt x="1479" y="170"/>
                  <a:pt x="1485" y="166"/>
                </a:cubicBezTo>
                <a:cubicBezTo>
                  <a:pt x="1491" y="161"/>
                  <a:pt x="1495" y="156"/>
                  <a:pt x="1497" y="153"/>
                </a:cubicBezTo>
                <a:cubicBezTo>
                  <a:pt x="1500" y="151"/>
                  <a:pt x="1507" y="151"/>
                  <a:pt x="1507" y="148"/>
                </a:cubicBezTo>
                <a:cubicBezTo>
                  <a:pt x="1507" y="146"/>
                  <a:pt x="1508" y="142"/>
                  <a:pt x="1510" y="139"/>
                </a:cubicBezTo>
                <a:cubicBezTo>
                  <a:pt x="1511" y="136"/>
                  <a:pt x="1507" y="137"/>
                  <a:pt x="1510" y="133"/>
                </a:cubicBezTo>
                <a:cubicBezTo>
                  <a:pt x="1512" y="129"/>
                  <a:pt x="1511" y="126"/>
                  <a:pt x="1523" y="126"/>
                </a:cubicBezTo>
                <a:close/>
                <a:moveTo>
                  <a:pt x="934" y="394"/>
                </a:moveTo>
                <a:cubicBezTo>
                  <a:pt x="936" y="397"/>
                  <a:pt x="930" y="407"/>
                  <a:pt x="926" y="406"/>
                </a:cubicBezTo>
                <a:cubicBezTo>
                  <a:pt x="923" y="406"/>
                  <a:pt x="924" y="397"/>
                  <a:pt x="925" y="395"/>
                </a:cubicBezTo>
                <a:cubicBezTo>
                  <a:pt x="926" y="393"/>
                  <a:pt x="933" y="393"/>
                  <a:pt x="934" y="394"/>
                </a:cubicBezTo>
                <a:close/>
                <a:moveTo>
                  <a:pt x="919" y="122"/>
                </a:moveTo>
                <a:cubicBezTo>
                  <a:pt x="921" y="117"/>
                  <a:pt x="932" y="124"/>
                  <a:pt x="930" y="126"/>
                </a:cubicBezTo>
                <a:cubicBezTo>
                  <a:pt x="928" y="129"/>
                  <a:pt x="918" y="126"/>
                  <a:pt x="919" y="122"/>
                </a:cubicBezTo>
                <a:close/>
                <a:moveTo>
                  <a:pt x="967" y="211"/>
                </a:moveTo>
                <a:cubicBezTo>
                  <a:pt x="963" y="212"/>
                  <a:pt x="954" y="213"/>
                  <a:pt x="951" y="213"/>
                </a:cubicBezTo>
                <a:cubicBezTo>
                  <a:pt x="948" y="212"/>
                  <a:pt x="943" y="209"/>
                  <a:pt x="939" y="208"/>
                </a:cubicBezTo>
                <a:cubicBezTo>
                  <a:pt x="934" y="207"/>
                  <a:pt x="928" y="208"/>
                  <a:pt x="926" y="210"/>
                </a:cubicBezTo>
                <a:cubicBezTo>
                  <a:pt x="924" y="213"/>
                  <a:pt x="917" y="212"/>
                  <a:pt x="914" y="212"/>
                </a:cubicBezTo>
                <a:cubicBezTo>
                  <a:pt x="911" y="212"/>
                  <a:pt x="907" y="216"/>
                  <a:pt x="906" y="214"/>
                </a:cubicBezTo>
                <a:cubicBezTo>
                  <a:pt x="906" y="214"/>
                  <a:pt x="909" y="207"/>
                  <a:pt x="906" y="206"/>
                </a:cubicBezTo>
                <a:cubicBezTo>
                  <a:pt x="904" y="206"/>
                  <a:pt x="907" y="201"/>
                  <a:pt x="909" y="200"/>
                </a:cubicBezTo>
                <a:cubicBezTo>
                  <a:pt x="912" y="198"/>
                  <a:pt x="914" y="194"/>
                  <a:pt x="917" y="191"/>
                </a:cubicBezTo>
                <a:cubicBezTo>
                  <a:pt x="919" y="187"/>
                  <a:pt x="922" y="186"/>
                  <a:pt x="924" y="187"/>
                </a:cubicBezTo>
                <a:cubicBezTo>
                  <a:pt x="926" y="187"/>
                  <a:pt x="930" y="194"/>
                  <a:pt x="931" y="196"/>
                </a:cubicBezTo>
                <a:cubicBezTo>
                  <a:pt x="932" y="199"/>
                  <a:pt x="936" y="195"/>
                  <a:pt x="937" y="195"/>
                </a:cubicBezTo>
                <a:cubicBezTo>
                  <a:pt x="939" y="194"/>
                  <a:pt x="941" y="192"/>
                  <a:pt x="942" y="190"/>
                </a:cubicBezTo>
                <a:cubicBezTo>
                  <a:pt x="942" y="188"/>
                  <a:pt x="945" y="187"/>
                  <a:pt x="949" y="187"/>
                </a:cubicBezTo>
                <a:cubicBezTo>
                  <a:pt x="953" y="187"/>
                  <a:pt x="949" y="190"/>
                  <a:pt x="947" y="191"/>
                </a:cubicBezTo>
                <a:cubicBezTo>
                  <a:pt x="944" y="191"/>
                  <a:pt x="946" y="193"/>
                  <a:pt x="950" y="194"/>
                </a:cubicBezTo>
                <a:cubicBezTo>
                  <a:pt x="955" y="196"/>
                  <a:pt x="959" y="200"/>
                  <a:pt x="964" y="203"/>
                </a:cubicBezTo>
                <a:cubicBezTo>
                  <a:pt x="969" y="205"/>
                  <a:pt x="970" y="211"/>
                  <a:pt x="967" y="211"/>
                </a:cubicBezTo>
                <a:close/>
                <a:moveTo>
                  <a:pt x="1026" y="193"/>
                </a:moveTo>
                <a:cubicBezTo>
                  <a:pt x="1024" y="194"/>
                  <a:pt x="1017" y="195"/>
                  <a:pt x="1015" y="193"/>
                </a:cubicBezTo>
                <a:cubicBezTo>
                  <a:pt x="1013" y="191"/>
                  <a:pt x="1007" y="193"/>
                  <a:pt x="1007" y="197"/>
                </a:cubicBezTo>
                <a:cubicBezTo>
                  <a:pt x="1007" y="202"/>
                  <a:pt x="1009" y="199"/>
                  <a:pt x="1011" y="200"/>
                </a:cubicBezTo>
                <a:cubicBezTo>
                  <a:pt x="1013" y="202"/>
                  <a:pt x="1014" y="204"/>
                  <a:pt x="1015" y="206"/>
                </a:cubicBezTo>
                <a:cubicBezTo>
                  <a:pt x="1017" y="208"/>
                  <a:pt x="1019" y="208"/>
                  <a:pt x="1021" y="209"/>
                </a:cubicBezTo>
                <a:cubicBezTo>
                  <a:pt x="1023" y="211"/>
                  <a:pt x="1016" y="214"/>
                  <a:pt x="1019" y="216"/>
                </a:cubicBezTo>
                <a:cubicBezTo>
                  <a:pt x="1022" y="218"/>
                  <a:pt x="1024" y="227"/>
                  <a:pt x="1024" y="230"/>
                </a:cubicBezTo>
                <a:cubicBezTo>
                  <a:pt x="1024" y="232"/>
                  <a:pt x="1016" y="233"/>
                  <a:pt x="1013" y="233"/>
                </a:cubicBezTo>
                <a:cubicBezTo>
                  <a:pt x="1010" y="232"/>
                  <a:pt x="1002" y="230"/>
                  <a:pt x="1000" y="229"/>
                </a:cubicBezTo>
                <a:cubicBezTo>
                  <a:pt x="997" y="228"/>
                  <a:pt x="996" y="219"/>
                  <a:pt x="999" y="219"/>
                </a:cubicBezTo>
                <a:cubicBezTo>
                  <a:pt x="1002" y="219"/>
                  <a:pt x="1003" y="218"/>
                  <a:pt x="1007" y="215"/>
                </a:cubicBezTo>
                <a:cubicBezTo>
                  <a:pt x="1011" y="211"/>
                  <a:pt x="1001" y="210"/>
                  <a:pt x="999" y="209"/>
                </a:cubicBezTo>
                <a:cubicBezTo>
                  <a:pt x="996" y="208"/>
                  <a:pt x="991" y="200"/>
                  <a:pt x="989" y="197"/>
                </a:cubicBezTo>
                <a:cubicBezTo>
                  <a:pt x="987" y="195"/>
                  <a:pt x="988" y="191"/>
                  <a:pt x="993" y="188"/>
                </a:cubicBezTo>
                <a:cubicBezTo>
                  <a:pt x="995" y="186"/>
                  <a:pt x="1001" y="189"/>
                  <a:pt x="1004" y="188"/>
                </a:cubicBezTo>
                <a:cubicBezTo>
                  <a:pt x="1007" y="186"/>
                  <a:pt x="1010" y="183"/>
                  <a:pt x="1012" y="183"/>
                </a:cubicBezTo>
                <a:cubicBezTo>
                  <a:pt x="1013" y="182"/>
                  <a:pt x="1020" y="184"/>
                  <a:pt x="1021" y="186"/>
                </a:cubicBezTo>
                <a:cubicBezTo>
                  <a:pt x="1023" y="188"/>
                  <a:pt x="1027" y="192"/>
                  <a:pt x="1026" y="193"/>
                </a:cubicBezTo>
                <a:close/>
                <a:moveTo>
                  <a:pt x="1434" y="581"/>
                </a:moveTo>
                <a:cubicBezTo>
                  <a:pt x="1432" y="580"/>
                  <a:pt x="1428" y="579"/>
                  <a:pt x="1428" y="579"/>
                </a:cubicBezTo>
                <a:cubicBezTo>
                  <a:pt x="1424" y="583"/>
                  <a:pt x="1432" y="583"/>
                  <a:pt x="1431" y="587"/>
                </a:cubicBezTo>
                <a:cubicBezTo>
                  <a:pt x="1430" y="591"/>
                  <a:pt x="1437" y="590"/>
                  <a:pt x="1438" y="589"/>
                </a:cubicBezTo>
                <a:cubicBezTo>
                  <a:pt x="1440" y="588"/>
                  <a:pt x="1445" y="580"/>
                  <a:pt x="1444" y="577"/>
                </a:cubicBezTo>
                <a:cubicBezTo>
                  <a:pt x="1443" y="575"/>
                  <a:pt x="1436" y="581"/>
                  <a:pt x="1434" y="581"/>
                </a:cubicBezTo>
                <a:close/>
                <a:moveTo>
                  <a:pt x="1357" y="385"/>
                </a:moveTo>
                <a:cubicBezTo>
                  <a:pt x="1354" y="384"/>
                  <a:pt x="1348" y="398"/>
                  <a:pt x="1352" y="399"/>
                </a:cubicBezTo>
                <a:cubicBezTo>
                  <a:pt x="1357" y="400"/>
                  <a:pt x="1360" y="386"/>
                  <a:pt x="1357" y="385"/>
                </a:cubicBezTo>
                <a:close/>
                <a:moveTo>
                  <a:pt x="1448" y="488"/>
                </a:moveTo>
                <a:cubicBezTo>
                  <a:pt x="1448" y="485"/>
                  <a:pt x="1441" y="485"/>
                  <a:pt x="1438" y="482"/>
                </a:cubicBezTo>
                <a:cubicBezTo>
                  <a:pt x="1435" y="479"/>
                  <a:pt x="1434" y="471"/>
                  <a:pt x="1432" y="467"/>
                </a:cubicBezTo>
                <a:cubicBezTo>
                  <a:pt x="1430" y="462"/>
                  <a:pt x="1427" y="459"/>
                  <a:pt x="1423" y="455"/>
                </a:cubicBezTo>
                <a:cubicBezTo>
                  <a:pt x="1419" y="451"/>
                  <a:pt x="1417" y="441"/>
                  <a:pt x="1416" y="442"/>
                </a:cubicBezTo>
                <a:cubicBezTo>
                  <a:pt x="1415" y="443"/>
                  <a:pt x="1412" y="454"/>
                  <a:pt x="1414" y="457"/>
                </a:cubicBezTo>
                <a:cubicBezTo>
                  <a:pt x="1417" y="461"/>
                  <a:pt x="1413" y="468"/>
                  <a:pt x="1411" y="472"/>
                </a:cubicBezTo>
                <a:cubicBezTo>
                  <a:pt x="1409" y="477"/>
                  <a:pt x="1405" y="471"/>
                  <a:pt x="1401" y="469"/>
                </a:cubicBezTo>
                <a:cubicBezTo>
                  <a:pt x="1397" y="467"/>
                  <a:pt x="1392" y="465"/>
                  <a:pt x="1389" y="463"/>
                </a:cubicBezTo>
                <a:cubicBezTo>
                  <a:pt x="1387" y="460"/>
                  <a:pt x="1394" y="453"/>
                  <a:pt x="1392" y="450"/>
                </a:cubicBezTo>
                <a:cubicBezTo>
                  <a:pt x="1390" y="448"/>
                  <a:pt x="1380" y="450"/>
                  <a:pt x="1379" y="450"/>
                </a:cubicBezTo>
                <a:cubicBezTo>
                  <a:pt x="1377" y="450"/>
                  <a:pt x="1375" y="446"/>
                  <a:pt x="1373" y="446"/>
                </a:cubicBezTo>
                <a:cubicBezTo>
                  <a:pt x="1371" y="446"/>
                  <a:pt x="1371" y="454"/>
                  <a:pt x="1371" y="454"/>
                </a:cubicBezTo>
                <a:cubicBezTo>
                  <a:pt x="1371" y="454"/>
                  <a:pt x="1369" y="451"/>
                  <a:pt x="1365" y="448"/>
                </a:cubicBezTo>
                <a:cubicBezTo>
                  <a:pt x="1362" y="444"/>
                  <a:pt x="1366" y="450"/>
                  <a:pt x="1362" y="453"/>
                </a:cubicBezTo>
                <a:cubicBezTo>
                  <a:pt x="1359" y="457"/>
                  <a:pt x="1360" y="455"/>
                  <a:pt x="1359" y="459"/>
                </a:cubicBezTo>
                <a:cubicBezTo>
                  <a:pt x="1357" y="463"/>
                  <a:pt x="1354" y="462"/>
                  <a:pt x="1350" y="458"/>
                </a:cubicBezTo>
                <a:cubicBezTo>
                  <a:pt x="1347" y="454"/>
                  <a:pt x="1345" y="457"/>
                  <a:pt x="1343" y="458"/>
                </a:cubicBezTo>
                <a:cubicBezTo>
                  <a:pt x="1340" y="459"/>
                  <a:pt x="1339" y="465"/>
                  <a:pt x="1337" y="467"/>
                </a:cubicBezTo>
                <a:cubicBezTo>
                  <a:pt x="1336" y="468"/>
                  <a:pt x="1328" y="470"/>
                  <a:pt x="1326" y="472"/>
                </a:cubicBezTo>
                <a:cubicBezTo>
                  <a:pt x="1324" y="474"/>
                  <a:pt x="1324" y="480"/>
                  <a:pt x="1324" y="482"/>
                </a:cubicBezTo>
                <a:cubicBezTo>
                  <a:pt x="1324" y="483"/>
                  <a:pt x="1316" y="482"/>
                  <a:pt x="1313" y="484"/>
                </a:cubicBezTo>
                <a:cubicBezTo>
                  <a:pt x="1310" y="486"/>
                  <a:pt x="1306" y="485"/>
                  <a:pt x="1304" y="485"/>
                </a:cubicBezTo>
                <a:cubicBezTo>
                  <a:pt x="1301" y="485"/>
                  <a:pt x="1292" y="492"/>
                  <a:pt x="1289" y="494"/>
                </a:cubicBezTo>
                <a:cubicBezTo>
                  <a:pt x="1286" y="496"/>
                  <a:pt x="1286" y="503"/>
                  <a:pt x="1287" y="505"/>
                </a:cubicBezTo>
                <a:cubicBezTo>
                  <a:pt x="1289" y="507"/>
                  <a:pt x="1292" y="511"/>
                  <a:pt x="1290" y="512"/>
                </a:cubicBezTo>
                <a:cubicBezTo>
                  <a:pt x="1288" y="513"/>
                  <a:pt x="1287" y="518"/>
                  <a:pt x="1292" y="522"/>
                </a:cubicBezTo>
                <a:cubicBezTo>
                  <a:pt x="1296" y="527"/>
                  <a:pt x="1295" y="528"/>
                  <a:pt x="1295" y="530"/>
                </a:cubicBezTo>
                <a:cubicBezTo>
                  <a:pt x="1295" y="533"/>
                  <a:pt x="1297" y="533"/>
                  <a:pt x="1300" y="537"/>
                </a:cubicBezTo>
                <a:cubicBezTo>
                  <a:pt x="1303" y="541"/>
                  <a:pt x="1295" y="544"/>
                  <a:pt x="1294" y="546"/>
                </a:cubicBezTo>
                <a:cubicBezTo>
                  <a:pt x="1293" y="549"/>
                  <a:pt x="1296" y="552"/>
                  <a:pt x="1299" y="554"/>
                </a:cubicBezTo>
                <a:cubicBezTo>
                  <a:pt x="1301" y="556"/>
                  <a:pt x="1307" y="555"/>
                  <a:pt x="1310" y="553"/>
                </a:cubicBezTo>
                <a:cubicBezTo>
                  <a:pt x="1314" y="552"/>
                  <a:pt x="1317" y="549"/>
                  <a:pt x="1320" y="549"/>
                </a:cubicBezTo>
                <a:cubicBezTo>
                  <a:pt x="1322" y="549"/>
                  <a:pt x="1332" y="548"/>
                  <a:pt x="1332" y="548"/>
                </a:cubicBezTo>
                <a:cubicBezTo>
                  <a:pt x="1332" y="548"/>
                  <a:pt x="1336" y="543"/>
                  <a:pt x="1339" y="539"/>
                </a:cubicBezTo>
                <a:cubicBezTo>
                  <a:pt x="1342" y="536"/>
                  <a:pt x="1350" y="539"/>
                  <a:pt x="1350" y="539"/>
                </a:cubicBezTo>
                <a:cubicBezTo>
                  <a:pt x="1350" y="539"/>
                  <a:pt x="1353" y="537"/>
                  <a:pt x="1362" y="535"/>
                </a:cubicBezTo>
                <a:cubicBezTo>
                  <a:pt x="1371" y="533"/>
                  <a:pt x="1368" y="537"/>
                  <a:pt x="1371" y="538"/>
                </a:cubicBezTo>
                <a:cubicBezTo>
                  <a:pt x="1374" y="539"/>
                  <a:pt x="1379" y="540"/>
                  <a:pt x="1382" y="542"/>
                </a:cubicBezTo>
                <a:cubicBezTo>
                  <a:pt x="1384" y="544"/>
                  <a:pt x="1382" y="548"/>
                  <a:pt x="1381" y="550"/>
                </a:cubicBezTo>
                <a:cubicBezTo>
                  <a:pt x="1381" y="552"/>
                  <a:pt x="1388" y="551"/>
                  <a:pt x="1388" y="549"/>
                </a:cubicBezTo>
                <a:cubicBezTo>
                  <a:pt x="1388" y="547"/>
                  <a:pt x="1390" y="546"/>
                  <a:pt x="1394" y="543"/>
                </a:cubicBezTo>
                <a:cubicBezTo>
                  <a:pt x="1398" y="541"/>
                  <a:pt x="1395" y="547"/>
                  <a:pt x="1396" y="550"/>
                </a:cubicBezTo>
                <a:cubicBezTo>
                  <a:pt x="1398" y="553"/>
                  <a:pt x="1400" y="545"/>
                  <a:pt x="1400" y="549"/>
                </a:cubicBezTo>
                <a:cubicBezTo>
                  <a:pt x="1400" y="550"/>
                  <a:pt x="1401" y="552"/>
                  <a:pt x="1402" y="553"/>
                </a:cubicBezTo>
                <a:cubicBezTo>
                  <a:pt x="1402" y="554"/>
                  <a:pt x="1407" y="554"/>
                  <a:pt x="1407" y="558"/>
                </a:cubicBezTo>
                <a:cubicBezTo>
                  <a:pt x="1407" y="562"/>
                  <a:pt x="1407" y="564"/>
                  <a:pt x="1408" y="565"/>
                </a:cubicBezTo>
                <a:cubicBezTo>
                  <a:pt x="1409" y="566"/>
                  <a:pt x="1415" y="565"/>
                  <a:pt x="1418" y="569"/>
                </a:cubicBezTo>
                <a:cubicBezTo>
                  <a:pt x="1421" y="574"/>
                  <a:pt x="1423" y="570"/>
                  <a:pt x="1424" y="568"/>
                </a:cubicBezTo>
                <a:cubicBezTo>
                  <a:pt x="1426" y="566"/>
                  <a:pt x="1431" y="569"/>
                  <a:pt x="1432" y="570"/>
                </a:cubicBezTo>
                <a:cubicBezTo>
                  <a:pt x="1434" y="572"/>
                  <a:pt x="1438" y="567"/>
                  <a:pt x="1444" y="566"/>
                </a:cubicBezTo>
                <a:cubicBezTo>
                  <a:pt x="1449" y="564"/>
                  <a:pt x="1449" y="564"/>
                  <a:pt x="1450" y="562"/>
                </a:cubicBezTo>
                <a:cubicBezTo>
                  <a:pt x="1452" y="560"/>
                  <a:pt x="1453" y="554"/>
                  <a:pt x="1456" y="549"/>
                </a:cubicBezTo>
                <a:cubicBezTo>
                  <a:pt x="1460" y="545"/>
                  <a:pt x="1464" y="537"/>
                  <a:pt x="1464" y="531"/>
                </a:cubicBezTo>
                <a:cubicBezTo>
                  <a:pt x="1464" y="525"/>
                  <a:pt x="1464" y="511"/>
                  <a:pt x="1460" y="504"/>
                </a:cubicBezTo>
                <a:cubicBezTo>
                  <a:pt x="1455" y="498"/>
                  <a:pt x="1447" y="491"/>
                  <a:pt x="1448" y="488"/>
                </a:cubicBezTo>
                <a:close/>
                <a:moveTo>
                  <a:pt x="847" y="232"/>
                </a:moveTo>
                <a:cubicBezTo>
                  <a:pt x="848" y="232"/>
                  <a:pt x="853" y="232"/>
                  <a:pt x="852" y="228"/>
                </a:cubicBezTo>
                <a:cubicBezTo>
                  <a:pt x="850" y="224"/>
                  <a:pt x="847" y="224"/>
                  <a:pt x="846" y="224"/>
                </a:cubicBezTo>
                <a:cubicBezTo>
                  <a:pt x="845" y="224"/>
                  <a:pt x="840" y="223"/>
                  <a:pt x="838" y="224"/>
                </a:cubicBezTo>
                <a:cubicBezTo>
                  <a:pt x="836" y="225"/>
                  <a:pt x="840" y="228"/>
                  <a:pt x="842" y="228"/>
                </a:cubicBezTo>
                <a:cubicBezTo>
                  <a:pt x="844" y="229"/>
                  <a:pt x="845" y="231"/>
                  <a:pt x="847" y="232"/>
                </a:cubicBezTo>
                <a:close/>
                <a:moveTo>
                  <a:pt x="1554" y="576"/>
                </a:moveTo>
                <a:cubicBezTo>
                  <a:pt x="1554" y="578"/>
                  <a:pt x="1550" y="578"/>
                  <a:pt x="1548" y="580"/>
                </a:cubicBezTo>
                <a:cubicBezTo>
                  <a:pt x="1546" y="582"/>
                  <a:pt x="1548" y="583"/>
                  <a:pt x="1542" y="586"/>
                </a:cubicBezTo>
                <a:cubicBezTo>
                  <a:pt x="1535" y="590"/>
                  <a:pt x="1527" y="594"/>
                  <a:pt x="1526" y="598"/>
                </a:cubicBezTo>
                <a:cubicBezTo>
                  <a:pt x="1524" y="601"/>
                  <a:pt x="1527" y="603"/>
                  <a:pt x="1533" y="603"/>
                </a:cubicBezTo>
                <a:cubicBezTo>
                  <a:pt x="1539" y="604"/>
                  <a:pt x="1538" y="605"/>
                  <a:pt x="1542" y="600"/>
                </a:cubicBezTo>
                <a:cubicBezTo>
                  <a:pt x="1546" y="596"/>
                  <a:pt x="1550" y="593"/>
                  <a:pt x="1555" y="589"/>
                </a:cubicBezTo>
                <a:cubicBezTo>
                  <a:pt x="1560" y="586"/>
                  <a:pt x="1560" y="580"/>
                  <a:pt x="1560" y="580"/>
                </a:cubicBezTo>
                <a:cubicBezTo>
                  <a:pt x="1560" y="580"/>
                  <a:pt x="1555" y="575"/>
                  <a:pt x="1554" y="576"/>
                </a:cubicBezTo>
                <a:close/>
                <a:moveTo>
                  <a:pt x="1574" y="563"/>
                </a:moveTo>
                <a:cubicBezTo>
                  <a:pt x="1573" y="563"/>
                  <a:pt x="1572" y="565"/>
                  <a:pt x="1569" y="563"/>
                </a:cubicBezTo>
                <a:cubicBezTo>
                  <a:pt x="1565" y="561"/>
                  <a:pt x="1566" y="562"/>
                  <a:pt x="1564" y="558"/>
                </a:cubicBezTo>
                <a:cubicBezTo>
                  <a:pt x="1561" y="555"/>
                  <a:pt x="1561" y="550"/>
                  <a:pt x="1557" y="552"/>
                </a:cubicBezTo>
                <a:cubicBezTo>
                  <a:pt x="1556" y="552"/>
                  <a:pt x="1557" y="557"/>
                  <a:pt x="1559" y="558"/>
                </a:cubicBezTo>
                <a:cubicBezTo>
                  <a:pt x="1560" y="560"/>
                  <a:pt x="1561" y="565"/>
                  <a:pt x="1561" y="566"/>
                </a:cubicBezTo>
                <a:cubicBezTo>
                  <a:pt x="1560" y="568"/>
                  <a:pt x="1554" y="570"/>
                  <a:pt x="1557" y="572"/>
                </a:cubicBezTo>
                <a:cubicBezTo>
                  <a:pt x="1560" y="574"/>
                  <a:pt x="1566" y="572"/>
                  <a:pt x="1565" y="574"/>
                </a:cubicBezTo>
                <a:cubicBezTo>
                  <a:pt x="1564" y="576"/>
                  <a:pt x="1561" y="579"/>
                  <a:pt x="1564" y="580"/>
                </a:cubicBezTo>
                <a:cubicBezTo>
                  <a:pt x="1568" y="581"/>
                  <a:pt x="1569" y="577"/>
                  <a:pt x="1570" y="575"/>
                </a:cubicBezTo>
                <a:cubicBezTo>
                  <a:pt x="1572" y="572"/>
                  <a:pt x="1573" y="570"/>
                  <a:pt x="1576" y="568"/>
                </a:cubicBezTo>
                <a:cubicBezTo>
                  <a:pt x="1578" y="567"/>
                  <a:pt x="1576" y="563"/>
                  <a:pt x="1574" y="563"/>
                </a:cubicBezTo>
                <a:close/>
                <a:moveTo>
                  <a:pt x="1585" y="467"/>
                </a:moveTo>
                <a:cubicBezTo>
                  <a:pt x="1581" y="466"/>
                  <a:pt x="1575" y="475"/>
                  <a:pt x="1575" y="475"/>
                </a:cubicBezTo>
                <a:cubicBezTo>
                  <a:pt x="1580" y="477"/>
                  <a:pt x="1588" y="468"/>
                  <a:pt x="1585" y="467"/>
                </a:cubicBezTo>
                <a:close/>
                <a:moveTo>
                  <a:pt x="825" y="218"/>
                </a:moveTo>
                <a:cubicBezTo>
                  <a:pt x="827" y="216"/>
                  <a:pt x="823" y="212"/>
                  <a:pt x="822" y="212"/>
                </a:cubicBezTo>
                <a:cubicBezTo>
                  <a:pt x="818" y="212"/>
                  <a:pt x="816" y="217"/>
                  <a:pt x="819" y="219"/>
                </a:cubicBezTo>
                <a:cubicBezTo>
                  <a:pt x="821" y="221"/>
                  <a:pt x="823" y="221"/>
                  <a:pt x="825" y="218"/>
                </a:cubicBezTo>
                <a:close/>
                <a:moveTo>
                  <a:pt x="797" y="218"/>
                </a:moveTo>
                <a:cubicBezTo>
                  <a:pt x="797" y="217"/>
                  <a:pt x="795" y="214"/>
                  <a:pt x="793" y="218"/>
                </a:cubicBezTo>
                <a:cubicBezTo>
                  <a:pt x="792" y="219"/>
                  <a:pt x="796" y="220"/>
                  <a:pt x="797" y="218"/>
                </a:cubicBezTo>
                <a:close/>
                <a:moveTo>
                  <a:pt x="1313" y="438"/>
                </a:moveTo>
                <a:cubicBezTo>
                  <a:pt x="1312" y="441"/>
                  <a:pt x="1319" y="443"/>
                  <a:pt x="1319" y="439"/>
                </a:cubicBezTo>
                <a:cubicBezTo>
                  <a:pt x="1320" y="435"/>
                  <a:pt x="1314" y="435"/>
                  <a:pt x="1313" y="438"/>
                </a:cubicBezTo>
                <a:close/>
                <a:moveTo>
                  <a:pt x="1340" y="389"/>
                </a:moveTo>
                <a:cubicBezTo>
                  <a:pt x="1339" y="389"/>
                  <a:pt x="1328" y="391"/>
                  <a:pt x="1327" y="391"/>
                </a:cubicBezTo>
                <a:cubicBezTo>
                  <a:pt x="1326" y="392"/>
                  <a:pt x="1319" y="390"/>
                  <a:pt x="1319" y="390"/>
                </a:cubicBezTo>
                <a:cubicBezTo>
                  <a:pt x="1316" y="393"/>
                  <a:pt x="1318" y="396"/>
                  <a:pt x="1322" y="395"/>
                </a:cubicBezTo>
                <a:cubicBezTo>
                  <a:pt x="1326" y="395"/>
                  <a:pt x="1335" y="394"/>
                  <a:pt x="1337" y="394"/>
                </a:cubicBezTo>
                <a:cubicBezTo>
                  <a:pt x="1339" y="394"/>
                  <a:pt x="1342" y="389"/>
                  <a:pt x="1340" y="389"/>
                </a:cubicBezTo>
                <a:close/>
                <a:moveTo>
                  <a:pt x="1293" y="433"/>
                </a:moveTo>
                <a:cubicBezTo>
                  <a:pt x="1294" y="431"/>
                  <a:pt x="1289" y="427"/>
                  <a:pt x="1287" y="427"/>
                </a:cubicBezTo>
                <a:cubicBezTo>
                  <a:pt x="1286" y="427"/>
                  <a:pt x="1276" y="425"/>
                  <a:pt x="1276" y="425"/>
                </a:cubicBezTo>
                <a:cubicBezTo>
                  <a:pt x="1274" y="426"/>
                  <a:pt x="1272" y="426"/>
                  <a:pt x="1271" y="427"/>
                </a:cubicBezTo>
                <a:cubicBezTo>
                  <a:pt x="1271" y="427"/>
                  <a:pt x="1271" y="427"/>
                  <a:pt x="1270" y="426"/>
                </a:cubicBezTo>
                <a:cubicBezTo>
                  <a:pt x="1266" y="424"/>
                  <a:pt x="1261" y="426"/>
                  <a:pt x="1259" y="423"/>
                </a:cubicBezTo>
                <a:cubicBezTo>
                  <a:pt x="1258" y="420"/>
                  <a:pt x="1256" y="420"/>
                  <a:pt x="1254" y="422"/>
                </a:cubicBezTo>
                <a:cubicBezTo>
                  <a:pt x="1251" y="426"/>
                  <a:pt x="1255" y="428"/>
                  <a:pt x="1256" y="429"/>
                </a:cubicBezTo>
                <a:cubicBezTo>
                  <a:pt x="1257" y="430"/>
                  <a:pt x="1261" y="430"/>
                  <a:pt x="1265" y="430"/>
                </a:cubicBezTo>
                <a:cubicBezTo>
                  <a:pt x="1268" y="430"/>
                  <a:pt x="1271" y="429"/>
                  <a:pt x="1271" y="428"/>
                </a:cubicBezTo>
                <a:cubicBezTo>
                  <a:pt x="1271" y="429"/>
                  <a:pt x="1272" y="429"/>
                  <a:pt x="1272" y="430"/>
                </a:cubicBezTo>
                <a:cubicBezTo>
                  <a:pt x="1275" y="432"/>
                  <a:pt x="1277" y="434"/>
                  <a:pt x="1282" y="433"/>
                </a:cubicBezTo>
                <a:cubicBezTo>
                  <a:pt x="1286" y="433"/>
                  <a:pt x="1293" y="435"/>
                  <a:pt x="1293" y="433"/>
                </a:cubicBezTo>
                <a:close/>
                <a:moveTo>
                  <a:pt x="1227" y="366"/>
                </a:moveTo>
                <a:cubicBezTo>
                  <a:pt x="1229" y="373"/>
                  <a:pt x="1233" y="380"/>
                  <a:pt x="1234" y="382"/>
                </a:cubicBezTo>
                <a:cubicBezTo>
                  <a:pt x="1236" y="385"/>
                  <a:pt x="1242" y="389"/>
                  <a:pt x="1245" y="391"/>
                </a:cubicBezTo>
                <a:cubicBezTo>
                  <a:pt x="1247" y="393"/>
                  <a:pt x="1250" y="390"/>
                  <a:pt x="1249" y="388"/>
                </a:cubicBezTo>
                <a:cubicBezTo>
                  <a:pt x="1247" y="385"/>
                  <a:pt x="1244" y="382"/>
                  <a:pt x="1244" y="379"/>
                </a:cubicBezTo>
                <a:cubicBezTo>
                  <a:pt x="1244" y="377"/>
                  <a:pt x="1242" y="373"/>
                  <a:pt x="1239" y="368"/>
                </a:cubicBezTo>
                <a:cubicBezTo>
                  <a:pt x="1236" y="364"/>
                  <a:pt x="1233" y="362"/>
                  <a:pt x="1231" y="359"/>
                </a:cubicBezTo>
                <a:cubicBezTo>
                  <a:pt x="1229" y="356"/>
                  <a:pt x="1222" y="351"/>
                  <a:pt x="1222" y="351"/>
                </a:cubicBezTo>
                <a:cubicBezTo>
                  <a:pt x="1219" y="351"/>
                  <a:pt x="1219" y="357"/>
                  <a:pt x="1221" y="359"/>
                </a:cubicBezTo>
                <a:cubicBezTo>
                  <a:pt x="1222" y="360"/>
                  <a:pt x="1225" y="359"/>
                  <a:pt x="1227" y="366"/>
                </a:cubicBezTo>
                <a:close/>
                <a:moveTo>
                  <a:pt x="1313" y="413"/>
                </a:moveTo>
                <a:cubicBezTo>
                  <a:pt x="1316" y="415"/>
                  <a:pt x="1321" y="406"/>
                  <a:pt x="1323" y="409"/>
                </a:cubicBezTo>
                <a:cubicBezTo>
                  <a:pt x="1324" y="412"/>
                  <a:pt x="1323" y="413"/>
                  <a:pt x="1325" y="416"/>
                </a:cubicBezTo>
                <a:cubicBezTo>
                  <a:pt x="1328" y="420"/>
                  <a:pt x="1333" y="419"/>
                  <a:pt x="1333" y="419"/>
                </a:cubicBezTo>
                <a:cubicBezTo>
                  <a:pt x="1333" y="419"/>
                  <a:pt x="1332" y="410"/>
                  <a:pt x="1328" y="408"/>
                </a:cubicBezTo>
                <a:cubicBezTo>
                  <a:pt x="1324" y="406"/>
                  <a:pt x="1321" y="403"/>
                  <a:pt x="1326" y="404"/>
                </a:cubicBezTo>
                <a:cubicBezTo>
                  <a:pt x="1331" y="404"/>
                  <a:pt x="1334" y="402"/>
                  <a:pt x="1333" y="400"/>
                </a:cubicBezTo>
                <a:cubicBezTo>
                  <a:pt x="1332" y="398"/>
                  <a:pt x="1324" y="399"/>
                  <a:pt x="1322" y="399"/>
                </a:cubicBezTo>
                <a:cubicBezTo>
                  <a:pt x="1320" y="400"/>
                  <a:pt x="1317" y="398"/>
                  <a:pt x="1317" y="398"/>
                </a:cubicBezTo>
                <a:cubicBezTo>
                  <a:pt x="1314" y="399"/>
                  <a:pt x="1315" y="401"/>
                  <a:pt x="1314" y="404"/>
                </a:cubicBezTo>
                <a:cubicBezTo>
                  <a:pt x="1313" y="408"/>
                  <a:pt x="1310" y="411"/>
                  <a:pt x="1313" y="413"/>
                </a:cubicBezTo>
                <a:close/>
                <a:moveTo>
                  <a:pt x="1256" y="409"/>
                </a:moveTo>
                <a:cubicBezTo>
                  <a:pt x="1258" y="407"/>
                  <a:pt x="1257" y="403"/>
                  <a:pt x="1254" y="404"/>
                </a:cubicBezTo>
                <a:cubicBezTo>
                  <a:pt x="1251" y="404"/>
                  <a:pt x="1248" y="399"/>
                  <a:pt x="1244" y="395"/>
                </a:cubicBezTo>
                <a:cubicBezTo>
                  <a:pt x="1239" y="392"/>
                  <a:pt x="1235" y="390"/>
                  <a:pt x="1230" y="385"/>
                </a:cubicBezTo>
                <a:cubicBezTo>
                  <a:pt x="1226" y="380"/>
                  <a:pt x="1220" y="377"/>
                  <a:pt x="1217" y="374"/>
                </a:cubicBezTo>
                <a:cubicBezTo>
                  <a:pt x="1214" y="371"/>
                  <a:pt x="1209" y="370"/>
                  <a:pt x="1208" y="371"/>
                </a:cubicBezTo>
                <a:cubicBezTo>
                  <a:pt x="1203" y="372"/>
                  <a:pt x="1214" y="380"/>
                  <a:pt x="1216" y="381"/>
                </a:cubicBezTo>
                <a:cubicBezTo>
                  <a:pt x="1217" y="382"/>
                  <a:pt x="1227" y="391"/>
                  <a:pt x="1227" y="395"/>
                </a:cubicBezTo>
                <a:cubicBezTo>
                  <a:pt x="1227" y="399"/>
                  <a:pt x="1234" y="409"/>
                  <a:pt x="1236" y="410"/>
                </a:cubicBezTo>
                <a:cubicBezTo>
                  <a:pt x="1237" y="412"/>
                  <a:pt x="1247" y="418"/>
                  <a:pt x="1248" y="421"/>
                </a:cubicBezTo>
                <a:cubicBezTo>
                  <a:pt x="1250" y="424"/>
                  <a:pt x="1253" y="424"/>
                  <a:pt x="1253" y="420"/>
                </a:cubicBezTo>
                <a:cubicBezTo>
                  <a:pt x="1253" y="416"/>
                  <a:pt x="1254" y="411"/>
                  <a:pt x="1256" y="409"/>
                </a:cubicBezTo>
                <a:close/>
                <a:moveTo>
                  <a:pt x="1315" y="327"/>
                </a:moveTo>
                <a:cubicBezTo>
                  <a:pt x="1317" y="331"/>
                  <a:pt x="1325" y="335"/>
                  <a:pt x="1323" y="337"/>
                </a:cubicBezTo>
                <a:cubicBezTo>
                  <a:pt x="1321" y="339"/>
                  <a:pt x="1316" y="342"/>
                  <a:pt x="1315" y="346"/>
                </a:cubicBezTo>
                <a:cubicBezTo>
                  <a:pt x="1314" y="349"/>
                  <a:pt x="1324" y="340"/>
                  <a:pt x="1327" y="337"/>
                </a:cubicBezTo>
                <a:cubicBezTo>
                  <a:pt x="1329" y="334"/>
                  <a:pt x="1335" y="336"/>
                  <a:pt x="1336" y="334"/>
                </a:cubicBezTo>
                <a:cubicBezTo>
                  <a:pt x="1337" y="332"/>
                  <a:pt x="1337" y="332"/>
                  <a:pt x="1337" y="332"/>
                </a:cubicBezTo>
                <a:cubicBezTo>
                  <a:pt x="1337" y="332"/>
                  <a:pt x="1333" y="331"/>
                  <a:pt x="1329" y="330"/>
                </a:cubicBezTo>
                <a:cubicBezTo>
                  <a:pt x="1326" y="329"/>
                  <a:pt x="1322" y="333"/>
                  <a:pt x="1324" y="327"/>
                </a:cubicBezTo>
                <a:cubicBezTo>
                  <a:pt x="1326" y="321"/>
                  <a:pt x="1331" y="322"/>
                  <a:pt x="1330" y="317"/>
                </a:cubicBezTo>
                <a:cubicBezTo>
                  <a:pt x="1329" y="313"/>
                  <a:pt x="1325" y="312"/>
                  <a:pt x="1324" y="312"/>
                </a:cubicBezTo>
                <a:cubicBezTo>
                  <a:pt x="1321" y="312"/>
                  <a:pt x="1324" y="316"/>
                  <a:pt x="1321" y="318"/>
                </a:cubicBezTo>
                <a:cubicBezTo>
                  <a:pt x="1317" y="321"/>
                  <a:pt x="1313" y="322"/>
                  <a:pt x="1315" y="327"/>
                </a:cubicBezTo>
                <a:close/>
                <a:moveTo>
                  <a:pt x="1140" y="353"/>
                </a:moveTo>
                <a:cubicBezTo>
                  <a:pt x="1138" y="354"/>
                  <a:pt x="1136" y="367"/>
                  <a:pt x="1140" y="368"/>
                </a:cubicBezTo>
                <a:cubicBezTo>
                  <a:pt x="1145" y="370"/>
                  <a:pt x="1147" y="362"/>
                  <a:pt x="1146" y="360"/>
                </a:cubicBezTo>
                <a:cubicBezTo>
                  <a:pt x="1144" y="359"/>
                  <a:pt x="1144" y="351"/>
                  <a:pt x="1140" y="353"/>
                </a:cubicBezTo>
                <a:close/>
                <a:moveTo>
                  <a:pt x="1296" y="373"/>
                </a:moveTo>
                <a:cubicBezTo>
                  <a:pt x="1289" y="373"/>
                  <a:pt x="1289" y="379"/>
                  <a:pt x="1287" y="380"/>
                </a:cubicBezTo>
                <a:cubicBezTo>
                  <a:pt x="1286" y="381"/>
                  <a:pt x="1284" y="382"/>
                  <a:pt x="1281" y="382"/>
                </a:cubicBezTo>
                <a:cubicBezTo>
                  <a:pt x="1278" y="383"/>
                  <a:pt x="1277" y="386"/>
                  <a:pt x="1276" y="388"/>
                </a:cubicBezTo>
                <a:cubicBezTo>
                  <a:pt x="1276" y="390"/>
                  <a:pt x="1270" y="385"/>
                  <a:pt x="1269" y="386"/>
                </a:cubicBezTo>
                <a:cubicBezTo>
                  <a:pt x="1267" y="388"/>
                  <a:pt x="1268" y="395"/>
                  <a:pt x="1271" y="401"/>
                </a:cubicBezTo>
                <a:cubicBezTo>
                  <a:pt x="1274" y="407"/>
                  <a:pt x="1281" y="411"/>
                  <a:pt x="1282" y="411"/>
                </a:cubicBezTo>
                <a:cubicBezTo>
                  <a:pt x="1284" y="411"/>
                  <a:pt x="1288" y="411"/>
                  <a:pt x="1291" y="412"/>
                </a:cubicBezTo>
                <a:cubicBezTo>
                  <a:pt x="1293" y="412"/>
                  <a:pt x="1302" y="413"/>
                  <a:pt x="1302" y="410"/>
                </a:cubicBezTo>
                <a:cubicBezTo>
                  <a:pt x="1301" y="406"/>
                  <a:pt x="1301" y="401"/>
                  <a:pt x="1304" y="398"/>
                </a:cubicBezTo>
                <a:cubicBezTo>
                  <a:pt x="1308" y="394"/>
                  <a:pt x="1312" y="392"/>
                  <a:pt x="1310" y="387"/>
                </a:cubicBezTo>
                <a:cubicBezTo>
                  <a:pt x="1308" y="382"/>
                  <a:pt x="1304" y="379"/>
                  <a:pt x="1307" y="377"/>
                </a:cubicBezTo>
                <a:cubicBezTo>
                  <a:pt x="1310" y="375"/>
                  <a:pt x="1313" y="374"/>
                  <a:pt x="1313" y="372"/>
                </a:cubicBezTo>
                <a:cubicBezTo>
                  <a:pt x="1313" y="370"/>
                  <a:pt x="1306" y="378"/>
                  <a:pt x="1306" y="365"/>
                </a:cubicBezTo>
                <a:cubicBezTo>
                  <a:pt x="1305" y="362"/>
                  <a:pt x="1300" y="366"/>
                  <a:pt x="1299" y="368"/>
                </a:cubicBezTo>
                <a:cubicBezTo>
                  <a:pt x="1299" y="371"/>
                  <a:pt x="1303" y="373"/>
                  <a:pt x="1296" y="373"/>
                </a:cubicBezTo>
                <a:close/>
                <a:moveTo>
                  <a:pt x="1337" y="351"/>
                </a:moveTo>
                <a:cubicBezTo>
                  <a:pt x="1335" y="349"/>
                  <a:pt x="1332" y="343"/>
                  <a:pt x="1328" y="345"/>
                </a:cubicBezTo>
                <a:cubicBezTo>
                  <a:pt x="1326" y="345"/>
                  <a:pt x="1323" y="352"/>
                  <a:pt x="1327" y="352"/>
                </a:cubicBezTo>
                <a:cubicBezTo>
                  <a:pt x="1331" y="352"/>
                  <a:pt x="1339" y="353"/>
                  <a:pt x="1337" y="351"/>
                </a:cubicBezTo>
                <a:close/>
                <a:moveTo>
                  <a:pt x="1341" y="353"/>
                </a:moveTo>
                <a:cubicBezTo>
                  <a:pt x="1336" y="360"/>
                  <a:pt x="1336" y="358"/>
                  <a:pt x="1332" y="357"/>
                </a:cubicBezTo>
                <a:cubicBezTo>
                  <a:pt x="1329" y="355"/>
                  <a:pt x="1323" y="360"/>
                  <a:pt x="1324" y="362"/>
                </a:cubicBezTo>
                <a:cubicBezTo>
                  <a:pt x="1325" y="364"/>
                  <a:pt x="1333" y="362"/>
                  <a:pt x="1335" y="365"/>
                </a:cubicBezTo>
                <a:cubicBezTo>
                  <a:pt x="1337" y="368"/>
                  <a:pt x="1337" y="369"/>
                  <a:pt x="1341" y="368"/>
                </a:cubicBezTo>
                <a:cubicBezTo>
                  <a:pt x="1345" y="367"/>
                  <a:pt x="1348" y="362"/>
                  <a:pt x="1347" y="359"/>
                </a:cubicBezTo>
                <a:cubicBezTo>
                  <a:pt x="1346" y="357"/>
                  <a:pt x="1341" y="353"/>
                  <a:pt x="1341" y="353"/>
                </a:cubicBezTo>
                <a:close/>
                <a:moveTo>
                  <a:pt x="1340" y="339"/>
                </a:moveTo>
                <a:cubicBezTo>
                  <a:pt x="1339" y="339"/>
                  <a:pt x="1334" y="347"/>
                  <a:pt x="1340" y="346"/>
                </a:cubicBezTo>
                <a:cubicBezTo>
                  <a:pt x="1347" y="346"/>
                  <a:pt x="1345" y="339"/>
                  <a:pt x="1340" y="339"/>
                </a:cubicBezTo>
                <a:close/>
                <a:moveTo>
                  <a:pt x="1324" y="284"/>
                </a:moveTo>
                <a:cubicBezTo>
                  <a:pt x="1318" y="285"/>
                  <a:pt x="1315" y="297"/>
                  <a:pt x="1319" y="296"/>
                </a:cubicBezTo>
                <a:cubicBezTo>
                  <a:pt x="1324" y="296"/>
                  <a:pt x="1329" y="283"/>
                  <a:pt x="1324" y="284"/>
                </a:cubicBezTo>
                <a:close/>
                <a:moveTo>
                  <a:pt x="1003" y="450"/>
                </a:moveTo>
                <a:cubicBezTo>
                  <a:pt x="998" y="449"/>
                  <a:pt x="998" y="455"/>
                  <a:pt x="994" y="459"/>
                </a:cubicBezTo>
                <a:cubicBezTo>
                  <a:pt x="990" y="463"/>
                  <a:pt x="986" y="467"/>
                  <a:pt x="984" y="466"/>
                </a:cubicBezTo>
                <a:cubicBezTo>
                  <a:pt x="983" y="466"/>
                  <a:pt x="974" y="469"/>
                  <a:pt x="977" y="475"/>
                </a:cubicBezTo>
                <a:cubicBezTo>
                  <a:pt x="980" y="480"/>
                  <a:pt x="979" y="486"/>
                  <a:pt x="977" y="489"/>
                </a:cubicBezTo>
                <a:cubicBezTo>
                  <a:pt x="974" y="491"/>
                  <a:pt x="979" y="499"/>
                  <a:pt x="978" y="503"/>
                </a:cubicBezTo>
                <a:cubicBezTo>
                  <a:pt x="977" y="507"/>
                  <a:pt x="979" y="510"/>
                  <a:pt x="985" y="510"/>
                </a:cubicBezTo>
                <a:cubicBezTo>
                  <a:pt x="990" y="510"/>
                  <a:pt x="992" y="508"/>
                  <a:pt x="994" y="503"/>
                </a:cubicBezTo>
                <a:cubicBezTo>
                  <a:pt x="996" y="498"/>
                  <a:pt x="997" y="493"/>
                  <a:pt x="999" y="489"/>
                </a:cubicBezTo>
                <a:cubicBezTo>
                  <a:pt x="1001" y="485"/>
                  <a:pt x="1003" y="476"/>
                  <a:pt x="1004" y="474"/>
                </a:cubicBezTo>
                <a:cubicBezTo>
                  <a:pt x="1005" y="472"/>
                  <a:pt x="1008" y="465"/>
                  <a:pt x="1007" y="460"/>
                </a:cubicBezTo>
                <a:cubicBezTo>
                  <a:pt x="1007" y="456"/>
                  <a:pt x="1005" y="451"/>
                  <a:pt x="1003" y="450"/>
                </a:cubicBezTo>
                <a:close/>
                <a:moveTo>
                  <a:pt x="1342" y="438"/>
                </a:moveTo>
                <a:cubicBezTo>
                  <a:pt x="1342" y="438"/>
                  <a:pt x="1348" y="437"/>
                  <a:pt x="1348" y="435"/>
                </a:cubicBezTo>
                <a:cubicBezTo>
                  <a:pt x="1348" y="432"/>
                  <a:pt x="1342" y="429"/>
                  <a:pt x="1339" y="432"/>
                </a:cubicBezTo>
                <a:cubicBezTo>
                  <a:pt x="1337" y="435"/>
                  <a:pt x="1333" y="438"/>
                  <a:pt x="1333" y="440"/>
                </a:cubicBezTo>
                <a:cubicBezTo>
                  <a:pt x="1334" y="444"/>
                  <a:pt x="1342" y="438"/>
                  <a:pt x="134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Productivity"/>
          <p:cNvSpPr txBox="1"/>
          <p:nvPr/>
        </p:nvSpPr>
        <p:spPr bwMode="gray">
          <a:xfrm>
            <a:off x="6148304" y="1835762"/>
            <a:ext cx="1387558" cy="26717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algn="r" defTabSz="914400">
              <a:defRPr sz="160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0800000" scaled="0"/>
                </a:gradFill>
                <a:latin typeface="Segoe Semibold" pitchFamily="34" charset="0"/>
              </a:defRPr>
            </a:lvl1pPr>
          </a:lstStyle>
          <a:p>
            <a:pPr algn="l">
              <a:lnSpc>
                <a:spcPct val="85000"/>
              </a:lnSpc>
            </a:pPr>
            <a:r>
              <a:rPr lang="zh-CN" altLang="en-US" sz="1800" b="1" dirty="0" smtClean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吸量能力强</a:t>
            </a:r>
            <a:endParaRPr 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54490" y="2150735"/>
            <a:ext cx="244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30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天之内日活跃用户达到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2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万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8"/>
          <p:cNvGrpSpPr/>
          <p:nvPr/>
        </p:nvGrpSpPr>
        <p:grpSpPr>
          <a:xfrm>
            <a:off x="6054490" y="2771866"/>
            <a:ext cx="2448271" cy="591972"/>
            <a:chOff x="6241457" y="1082709"/>
            <a:chExt cx="2448271" cy="591972"/>
          </a:xfrm>
        </p:grpSpPr>
        <p:sp>
          <p:nvSpPr>
            <p:cNvPr id="72" name="Productivity"/>
            <p:cNvSpPr txBox="1"/>
            <p:nvPr/>
          </p:nvSpPr>
          <p:spPr bwMode="gray">
            <a:xfrm>
              <a:off x="6335270" y="1082709"/>
              <a:ext cx="1577312" cy="267179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Autofit/>
            </a:bodyPr>
            <a:lstStyle>
              <a:defPPr>
                <a:defRPr lang="en-US"/>
              </a:defPPr>
              <a:lvl1pPr algn="r" defTabSz="914400">
                <a:defRPr sz="1600" i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0800000" scaled="0"/>
                  </a:gradFill>
                  <a:latin typeface="Segoe Semibold" pitchFamily="34" charset="0"/>
                </a:defRPr>
              </a:lvl1pPr>
            </a:lstStyle>
            <a:p>
              <a:pPr algn="l">
                <a:lnSpc>
                  <a:spcPct val="85000"/>
                </a:lnSpc>
              </a:pPr>
              <a:r>
                <a:rPr lang="zh-CN" altLang="en-US" sz="18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吸金能力强</a:t>
              </a:r>
              <a:endParaRPr 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241457" y="1397682"/>
              <a:ext cx="2448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单服</a:t>
              </a:r>
              <a:r>
                <a:rPr lang="en-US" altLang="zh-CN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2000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注册收入</a:t>
              </a:r>
              <a:r>
                <a:rPr lang="en-US" altLang="zh-CN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30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万</a:t>
              </a:r>
              <a:endPara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3" name="组合 73"/>
          <p:cNvGrpSpPr/>
          <p:nvPr/>
        </p:nvGrpSpPr>
        <p:grpSpPr>
          <a:xfrm>
            <a:off x="6054490" y="3723878"/>
            <a:ext cx="2693974" cy="776638"/>
            <a:chOff x="6241457" y="1082709"/>
            <a:chExt cx="2693974" cy="776638"/>
          </a:xfrm>
        </p:grpSpPr>
        <p:sp>
          <p:nvSpPr>
            <p:cNvPr id="77" name="Productivity"/>
            <p:cNvSpPr txBox="1"/>
            <p:nvPr/>
          </p:nvSpPr>
          <p:spPr bwMode="gray">
            <a:xfrm>
              <a:off x="6335270" y="1082709"/>
              <a:ext cx="1662734" cy="267179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Autofit/>
            </a:bodyPr>
            <a:lstStyle>
              <a:defPPr>
                <a:defRPr lang="en-US"/>
              </a:defPPr>
              <a:lvl1pPr algn="r" defTabSz="914400">
                <a:defRPr sz="1600" i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0800000" scaled="0"/>
                  </a:gradFill>
                  <a:latin typeface="Segoe Semibold" pitchFamily="34" charset="0"/>
                </a:defRPr>
              </a:lvl1pPr>
            </a:lstStyle>
            <a:p>
              <a:pPr algn="l">
                <a:lnSpc>
                  <a:spcPct val="85000"/>
                </a:lnSpc>
              </a:pPr>
              <a:r>
                <a:rPr lang="zh-CN" altLang="en-US" sz="1800" b="1" dirty="0" smtClean="0">
                  <a:ln w="11430" cmpd="sng">
                    <a:noFill/>
                    <a:prstDash val="solid"/>
                    <a:miter lim="800000"/>
                  </a:ln>
                  <a:solidFill>
                    <a:srgbClr val="FDE2CB"/>
                  </a:solidFill>
                  <a:effectLst>
                    <a:glow rad="63500">
                      <a:schemeClr val="accent6">
                        <a:lumMod val="75000"/>
                        <a:alpha val="40000"/>
                      </a:schemeClr>
                    </a:glow>
                  </a:effectLst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版本续航能力强</a:t>
              </a:r>
              <a:endParaRPr lang="en-US" altLang="en-US" sz="1800" b="1" dirty="0">
                <a:ln w="11430" cmpd="sng">
                  <a:noFill/>
                  <a:prstDash val="solid"/>
                  <a:miter lim="800000"/>
                </a:ln>
                <a:solidFill>
                  <a:srgbClr val="FDE2CB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241457" y="1397682"/>
              <a:ext cx="2693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三月老服仍保持高活跃、稳定收入</a:t>
              </a:r>
            </a:p>
            <a:p>
              <a:endPara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5" name="2 Marcador de contenido"/>
          <p:cNvSpPr txBox="1">
            <a:spLocks/>
          </p:cNvSpPr>
          <p:nvPr/>
        </p:nvSpPr>
        <p:spPr bwMode="auto">
          <a:xfrm>
            <a:off x="323528" y="742975"/>
            <a:ext cx="4452337" cy="6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20000"/>
              </a:spcBef>
              <a:defRPr sz="3600" b="1">
                <a:ln w="10541" cmpd="sng">
                  <a:noFill/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n-US" altLang="zh-CN" sz="2800" dirty="0" smtClean="0"/>
              <a:t>《</a:t>
            </a:r>
            <a:r>
              <a:rPr lang="zh-CN" altLang="en-US" sz="2800" dirty="0" smtClean="0"/>
              <a:t>奇迹来了</a:t>
            </a:r>
            <a:r>
              <a:rPr lang="en-US" altLang="zh-CN" sz="2800" dirty="0" smtClean="0"/>
              <a:t>》</a:t>
            </a:r>
            <a:endParaRPr lang="es-ES" altLang="zh-CN" sz="2800" dirty="0"/>
          </a:p>
        </p:txBody>
      </p:sp>
      <p:sp>
        <p:nvSpPr>
          <p:cNvPr id="70" name="2 Marcador de contenido"/>
          <p:cNvSpPr txBox="1">
            <a:spLocks/>
          </p:cNvSpPr>
          <p:nvPr/>
        </p:nvSpPr>
        <p:spPr bwMode="auto">
          <a:xfrm>
            <a:off x="3649613" y="411510"/>
            <a:ext cx="5688632" cy="122413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>
              <a:lnSpc>
                <a:spcPct val="150000"/>
              </a:lnSpc>
              <a:defRPr sz="2800" b="1">
                <a:ln w="11430" cmpd="sng">
                  <a:noFill/>
                  <a:prstDash val="solid"/>
                  <a:miter lim="800000"/>
                </a:ln>
                <a:solidFill>
                  <a:srgbClr val="FF9933"/>
                </a:solidFill>
                <a:effectLst>
                  <a:glow rad="63500">
                    <a:schemeClr val="accent6">
                      <a:lumMod val="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600" dirty="0" smtClean="0">
                <a:solidFill>
                  <a:schemeClr val="bg1"/>
                </a:solidFill>
                <a:sym typeface="微软雅黑" pitchFamily="34" charset="-122"/>
              </a:rPr>
              <a:t>2013</a:t>
            </a:r>
            <a:r>
              <a:rPr lang="zh-CN" altLang="en-US" sz="1600" dirty="0" smtClean="0">
                <a:solidFill>
                  <a:schemeClr val="bg1"/>
                </a:solidFill>
                <a:sym typeface="微软雅黑" pitchFamily="34" charset="-122"/>
              </a:rPr>
              <a:t>年</a:t>
            </a:r>
            <a:r>
              <a:rPr lang="en-US" altLang="zh-CN" sz="1600" dirty="0" smtClean="0">
                <a:solidFill>
                  <a:schemeClr val="bg1"/>
                </a:solidFill>
                <a:sym typeface="微软雅黑" pitchFamily="34" charset="-122"/>
              </a:rPr>
              <a:t>7</a:t>
            </a:r>
            <a:r>
              <a:rPr lang="zh-CN" altLang="en-US" sz="1600" dirty="0" smtClean="0">
                <a:solidFill>
                  <a:schemeClr val="bg1"/>
                </a:solidFill>
                <a:sym typeface="微软雅黑" pitchFamily="34" charset="-122"/>
              </a:rPr>
              <a:t>月上线，国内首款奇迹</a:t>
            </a:r>
            <a:r>
              <a:rPr lang="en-US" altLang="zh-CN" sz="1600" dirty="0" smtClean="0">
                <a:solidFill>
                  <a:schemeClr val="bg1"/>
                </a:solidFill>
                <a:sym typeface="微软雅黑" pitchFamily="34" charset="-122"/>
              </a:rPr>
              <a:t>IP</a:t>
            </a:r>
            <a:r>
              <a:rPr lang="zh-CN" altLang="en-US" sz="1600" dirty="0" smtClean="0">
                <a:solidFill>
                  <a:schemeClr val="bg1"/>
                </a:solidFill>
                <a:sym typeface="微软雅黑" pitchFamily="34" charset="-122"/>
              </a:rPr>
              <a:t>版权</a:t>
            </a:r>
            <a:r>
              <a:rPr lang="en-US" altLang="zh-CN" sz="1600" dirty="0" smtClean="0">
                <a:solidFill>
                  <a:schemeClr val="bg1"/>
                </a:solidFill>
                <a:sym typeface="微软雅黑" pitchFamily="34" charset="-122"/>
              </a:rPr>
              <a:t>flash 3D</a:t>
            </a:r>
            <a:r>
              <a:rPr lang="zh-CN" altLang="en-US" sz="1600" dirty="0" smtClean="0">
                <a:solidFill>
                  <a:schemeClr val="bg1"/>
                </a:solidFill>
                <a:sym typeface="微软雅黑" pitchFamily="34" charset="-122"/>
              </a:rPr>
              <a:t>页游</a:t>
            </a:r>
            <a:endParaRPr lang="en-US" altLang="zh-CN" sz="1600" dirty="0" smtClean="0">
              <a:solidFill>
                <a:schemeClr val="bg1"/>
              </a:solidFill>
              <a:sym typeface="微软雅黑" pitchFamily="34" charset="-122"/>
            </a:endParaRPr>
          </a:p>
        </p:txBody>
      </p:sp>
      <p:sp>
        <p:nvSpPr>
          <p:cNvPr id="140" name="矩形 139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4" name="Picture 4" descr="F:\千图网\ooopic_1390579392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7" y="77105"/>
            <a:ext cx="257299" cy="257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678376" y="34727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POWERPOINT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 flipH="1" flipV="1">
            <a:off x="6896" y="0"/>
            <a:ext cx="9137104" cy="411510"/>
          </a:xfrm>
          <a:prstGeom prst="rect">
            <a:avLst/>
          </a:prstGeom>
          <a:solidFill>
            <a:srgbClr val="D76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5" descr="E:\10-PPT汇总\【20150428】暗黑奇迹产品介绍\02-搜集素材\联运市场奇迹来了--产品介绍【张春建】\奇迹来了\图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011" y="1626121"/>
            <a:ext cx="3888432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5" name="Picture 6" descr="E:\10-PPT汇总\【20150428】暗黑奇迹产品介绍\02-搜集素材\联运市场奇迹来了--产品介绍【张春建】\奇迹来了\图14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31489" y="1995910"/>
            <a:ext cx="3888000" cy="201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2" name="Picture 2" descr="http://yz.8090yxs.com/uploads/allimg/140331/1-140331105220V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720" y="2283718"/>
            <a:ext cx="3290308" cy="223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1470"/>
            <a:ext cx="648072" cy="648072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791297" y="514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团队成功案例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87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3299</TotalTime>
  <Words>2066</Words>
  <Application>Microsoft Office PowerPoint</Application>
  <PresentationFormat>全屏显示(16:9)</PresentationFormat>
  <Paragraphs>356</Paragraphs>
  <Slides>29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微软用户</cp:lastModifiedBy>
  <cp:revision>271</cp:revision>
  <dcterms:modified xsi:type="dcterms:W3CDTF">2015-11-25T07:41:50Z</dcterms:modified>
</cp:coreProperties>
</file>